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6" r:id="rId3"/>
    <p:sldId id="257" r:id="rId4"/>
    <p:sldId id="258" r:id="rId5"/>
    <p:sldId id="259" r:id="rId6"/>
    <p:sldId id="268" r:id="rId7"/>
    <p:sldId id="269" r:id="rId8"/>
    <p:sldId id="264" r:id="rId9"/>
    <p:sldId id="270" r:id="rId10"/>
    <p:sldId id="275" r:id="rId11"/>
    <p:sldId id="271" r:id="rId12"/>
    <p:sldId id="272" r:id="rId13"/>
    <p:sldId id="273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755355-3E9E-47D5-B5E5-4955098399A0}">
          <p14:sldIdLst>
            <p14:sldId id="261"/>
            <p14:sldId id="256"/>
            <p14:sldId id="257"/>
            <p14:sldId id="258"/>
            <p14:sldId id="259"/>
            <p14:sldId id="268"/>
            <p14:sldId id="269"/>
            <p14:sldId id="264"/>
            <p14:sldId id="270"/>
            <p14:sldId id="275"/>
            <p14:sldId id="271"/>
            <p14:sldId id="272"/>
            <p14:sldId id="273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BFF"/>
    <a:srgbClr val="1B2768"/>
    <a:srgbClr val="7F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14" autoAdjust="0"/>
  </p:normalViewPr>
  <p:slideViewPr>
    <p:cSldViewPr snapToGrid="0">
      <p:cViewPr varScale="1">
        <p:scale>
          <a:sx n="63" d="100"/>
          <a:sy n="63" d="100"/>
        </p:scale>
        <p:origin x="7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1097B-7F70-4942-B986-DA9D183F1911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4AACF-8274-4164-9883-33D279D8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E49EA-9DA3-E7C6-1976-4FCB8E5C8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0B319-A535-9790-9ABE-76B7082A1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61FE0-B611-9864-085E-DEB20857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8134-763D-5874-4135-380584DF2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B9C4-73A7-4104-B0CB-431F20DD6C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2194139"/>
            <a:ext cx="9409996" cy="2387600"/>
          </a:xfrm>
        </p:spPr>
        <p:txBody>
          <a:bodyPr anchor="ctr"/>
          <a:lstStyle>
            <a:lvl1pPr algn="l">
              <a:defRPr sz="3200" b="1">
                <a:solidFill>
                  <a:srgbClr val="1F5BFF"/>
                </a:solidFill>
                <a:latin typeface="+mn-lt"/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E3B90-7CA1-4965-8B06-ED44744F3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4833" y="4907756"/>
            <a:ext cx="7907140" cy="10959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  <a:p>
            <a:r>
              <a:rPr lang="ru-RU" dirty="0"/>
              <a:t>Аффилиация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F6D67B-E4FA-6492-27DE-B6E841A93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77" y="4907755"/>
            <a:ext cx="1423739" cy="11039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Логотип организации</a:t>
            </a:r>
          </a:p>
        </p:txBody>
      </p:sp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9C007E21-C2B3-AE6F-F37F-AA005178FA09}"/>
              </a:ext>
            </a:extLst>
          </p:cNvPr>
          <p:cNvCxnSpPr>
            <a:cxnSpLocks/>
          </p:cNvCxnSpPr>
          <p:nvPr userDrawn="1"/>
        </p:nvCxnSpPr>
        <p:spPr>
          <a:xfrm>
            <a:off x="3335984" y="1537233"/>
            <a:ext cx="528093" cy="0"/>
          </a:xfrm>
          <a:prstGeom prst="line">
            <a:avLst/>
          </a:prstGeom>
          <a:ln w="41275">
            <a:solidFill>
              <a:srgbClr val="1F5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>
            <a:extLst>
              <a:ext uri="{FF2B5EF4-FFF2-40B4-BE49-F238E27FC236}">
                <a16:creationId xmlns:a16="http://schemas.microsoft.com/office/drawing/2014/main" id="{E4B3CE34-A3B3-CF8B-FABB-D6ACF99DC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21" y="607391"/>
            <a:ext cx="924909" cy="9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F9722E-B59A-A110-0307-4DE70DE3AC70}"/>
              </a:ext>
            </a:extLst>
          </p:cNvPr>
          <p:cNvSpPr txBox="1"/>
          <p:nvPr userDrawn="1"/>
        </p:nvSpPr>
        <p:spPr>
          <a:xfrm>
            <a:off x="4239492" y="489719"/>
            <a:ext cx="537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V всероссийская научная конференция</a:t>
            </a:r>
          </a:p>
          <a:p>
            <a:r>
              <a:rPr lang="ru-RU" sz="1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Россия как цивилизация: </a:t>
            </a:r>
            <a:br>
              <a:rPr lang="ru-RU" sz="1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ru-RU" sz="1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социально-культурные основания российской жизни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DF9C0DF7-7669-F82A-82D2-C5EDFD0890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37" y="667334"/>
            <a:ext cx="745715" cy="7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9884F12-1278-8DEA-430F-EC8A32E5F7AE}"/>
              </a:ext>
            </a:extLst>
          </p:cNvPr>
          <p:cNvSpPr txBox="1"/>
          <p:nvPr userDrawn="1"/>
        </p:nvSpPr>
        <p:spPr>
          <a:xfrm>
            <a:off x="4239492" y="6237061"/>
            <a:ext cx="37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0" dirty="0">
                <a:solidFill>
                  <a:srgbClr val="000000"/>
                </a:solidFill>
                <a:effectLst/>
                <a:latin typeface="+mj-lt"/>
              </a:rPr>
              <a:t>Москва, 16-17 октября 2025 г.</a:t>
            </a:r>
            <a:endParaRPr lang="ru-RU" sz="1800" dirty="0">
              <a:latin typeface="+mj-lt"/>
            </a:endParaRPr>
          </a:p>
        </p:txBody>
      </p:sp>
      <p:pic>
        <p:nvPicPr>
          <p:cNvPr id="19" name="Рисунок 18" descr="C:\Users\Maria Ivchenkova\Desktop\2023_СМУ ИС ФНИСЦ РАН\Логотипы\лого_конференции СМУ.tif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19" y="371180"/>
            <a:ext cx="718854" cy="124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066048" y="654661"/>
            <a:ext cx="961390" cy="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3BE458-8E76-4100-B5F4-40D7863F5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430ED-40A6-4CCE-BA82-473FD53C0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F5F62-196D-4ADE-B4C8-0677EC9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A9E96-D48C-40C6-A8AA-6D0DC5F9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5F352-B6EA-47B2-8903-74875081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6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ференция_внутрен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90E4-B47A-6AFC-0534-D2FC902F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17"/>
            <a:ext cx="930292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F5B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791DD25-41E3-051B-CFB1-9C79CBE4C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87445"/>
            <a:ext cx="10515600" cy="4106247"/>
          </a:xfr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6" name="Рисунок 5" hidden="1">
            <a:extLst>
              <a:ext uri="{FF2B5EF4-FFF2-40B4-BE49-F238E27FC236}">
                <a16:creationId xmlns:a16="http://schemas.microsoft.com/office/drawing/2014/main" id="{92C87574-36CC-C4C8-A007-B961C86EB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957" y="935697"/>
            <a:ext cx="1054021" cy="754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78B73-31DD-AB65-141F-58A16AAEFB93}"/>
              </a:ext>
            </a:extLst>
          </p:cNvPr>
          <p:cNvSpPr txBox="1"/>
          <p:nvPr userDrawn="1"/>
        </p:nvSpPr>
        <p:spPr>
          <a:xfrm>
            <a:off x="6763683" y="218480"/>
            <a:ext cx="362435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всероссийская научная конференция</a:t>
            </a:r>
          </a:p>
          <a:p>
            <a:pPr algn="ctr"/>
            <a:r>
              <a:rPr lang="ru-RU" sz="16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СМУ ИС</a:t>
            </a:r>
            <a:r>
              <a:rPr lang="ru-RU" sz="16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ФНИСЦ РАН, 2</a:t>
            </a:r>
            <a:r>
              <a:rPr lang="ru-RU" sz="1600" b="0" dirty="0">
                <a:solidFill>
                  <a:schemeClr val="tx1"/>
                </a:solidFill>
              </a:rPr>
              <a:t>025 г., Москва</a:t>
            </a:r>
          </a:p>
        </p:txBody>
      </p:sp>
      <p:cxnSp>
        <p:nvCxnSpPr>
          <p:cNvPr id="12" name="Прямая соединительная линия 11" hidden="1">
            <a:extLst>
              <a:ext uri="{FF2B5EF4-FFF2-40B4-BE49-F238E27FC236}">
                <a16:creationId xmlns:a16="http://schemas.microsoft.com/office/drawing/2014/main" id="{17E2B641-914D-FFB1-38FE-37CBCB5461F2}"/>
              </a:ext>
            </a:extLst>
          </p:cNvPr>
          <p:cNvCxnSpPr/>
          <p:nvPr userDrawn="1"/>
        </p:nvCxnSpPr>
        <p:spPr>
          <a:xfrm>
            <a:off x="9835106" y="1013175"/>
            <a:ext cx="293544" cy="0"/>
          </a:xfrm>
          <a:prstGeom prst="line">
            <a:avLst/>
          </a:prstGeom>
          <a:ln w="31750">
            <a:solidFill>
              <a:srgbClr val="1F5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E898656-6001-2ECD-1155-167CA84038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304091" y="803255"/>
            <a:ext cx="49953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C:\Users\Maria Ivchenkova\Desktop\2023_СМУ ИС ФНИСЦ РАН\Логотипы\лого_конференции СМУ.tif">
            <a:extLst>
              <a:ext uri="{FF2B5EF4-FFF2-40B4-BE49-F238E27FC236}">
                <a16:creationId xmlns:a16="http://schemas.microsoft.com/office/drawing/2014/main" id="{D3EEDA59-8962-79BB-C9F1-12721FF274D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945" y="182228"/>
            <a:ext cx="718854" cy="124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83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69EC-E7E6-4440-ADB8-0BA784DA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97EAF-C2C6-4072-8B30-CB6DCD7A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C598B-EA87-498F-B69F-A6D972BB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B451E-5A3C-4A48-B36A-9B7794D5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85207-D995-495E-A092-ECB76D34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72FD7-78AA-4C2C-8B11-AAC97B06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329FC-B426-44E0-905A-AC01CB8F2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67838A-E086-4F59-8D21-DFCF53A8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2DDD0-D65D-405E-9C18-A4E7078D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CC667-EE9D-48E9-B6FA-4E5F9EFF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6C6CEB-D6A9-4BCC-AFB0-AD6E6193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8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4D3D1-9CB2-46CB-BB67-A46434F0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E1833-FC4C-4166-8966-B1642BBD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4C267F-6A12-4402-A0BC-BE94B5F00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BD0EDF-62DA-4CB5-A0AE-E94DDFF60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B4C559-FFB0-4F27-A11E-C666F5070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A696D5-C2F5-428A-9DE3-13B37309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5C9031-7C5E-461B-B655-D1BD689C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C7168E-260C-49BA-8736-EBF6C851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1329-0C59-4CA0-8615-D4D32C04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2A8CB-EEDD-4105-AA3C-CF02A00D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EAB8EA-6A22-4BA5-802F-87F2CBA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DEB63F-4F0F-470D-8E49-2823CF39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7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93AA0A-B406-423C-8CF5-1BFA9EC2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28CFDE-7729-4190-AB22-26014814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DE1285-A183-4270-8FF1-F3DA6D34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5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8601-16B8-4357-ABED-A2976BC4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EE006-6C7D-4D9E-A80B-1B305889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0A4EF6-8D58-4FD4-88DD-E763ADBB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0386EF-86C7-45DF-9A60-922915E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6972A-EBEE-46BD-A495-E71B1EDF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74152-603C-432B-A548-EFEC80B2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0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8B941-D66E-44A6-AFC9-E42AC9B7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6484B5-7FBA-42CC-95B3-B40DE2B9C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2B1B3-5952-4E1F-8F5A-E031A21E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B7E13-63A0-4E4B-9B26-37A0FCCC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17FA8-DFE9-418E-864B-6918DCA9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526DC-2129-4C96-9841-380FC8A2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1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862-7057-48BB-B58E-9A404ECD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021F95-F615-438A-ADA7-33DC5EC4E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05CA7-40F8-4A4E-9A10-086D0794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75F79-90D6-47BD-B1E7-BE0FDEC5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572EF-16CA-470A-9146-AABA789D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BF025-CA91-4E68-9FD0-162EFEF7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2749D0-B91D-4618-83D3-22998760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2462" y="1825625"/>
            <a:ext cx="5661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54DDC-6480-49AC-825E-0C5D2F8F9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404E-FA41-4A4B-B134-BA3599E72FBB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07F02-1577-4D06-BEDD-226F3EE65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1F4AB-E1C9-4894-A4D2-194B7D16B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7343-F9F5-5144-23D0-FCEC84810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977" y="2092960"/>
            <a:ext cx="9409996" cy="2488779"/>
          </a:xfrm>
        </p:spPr>
        <p:txBody>
          <a:bodyPr>
            <a:normAutofit fontScale="90000"/>
          </a:bodyPr>
          <a:lstStyle/>
          <a:p>
            <a:pPr>
              <a:lnSpc>
                <a:spcPts val="4900"/>
              </a:lnSpc>
            </a:pPr>
            <a:r>
              <a:rPr lang="ru-RU" dirty="0">
                <a:cs typeface="Times New Roman" panose="02020603050405020304" pitchFamily="18" charset="0"/>
              </a:rPr>
              <a:t>Старение на месте и идентичность, связанная с местом сельских пожилых людей по данным количественного лексического анализа нарративов интервью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 *</a:t>
            </a:r>
            <a:r>
              <a:rPr lang="ru-RU" sz="1300" b="0" i="1" dirty="0"/>
              <a:t>Источник финансирования: исследование выполнено за счет гранта Российского научного фонда, проект № 24−78−10 118</a:t>
            </a:r>
            <a:br>
              <a:rPr lang="ru-RU" sz="1300" dirty="0">
                <a:cs typeface="Times New Roman" panose="02020603050405020304" pitchFamily="18" charset="0"/>
              </a:rPr>
            </a:br>
            <a:endParaRPr lang="ru-RU" sz="13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818643-2689-1A34-693C-449CB529E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Галкин Константин Александрович </a:t>
            </a:r>
          </a:p>
          <a:p>
            <a:r>
              <a:rPr lang="ru-RU" dirty="0"/>
              <a:t>Кандидат социологических наук, старший научный сотрудник Социологический институт РАН-филиал ФНИСЦ РАН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DCA176-A215-B3B8-8F44-9B1093228E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16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32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CC12-613B-290A-30DA-38C860A6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D3A7EB4-2C53-2C3D-FC80-0A7FD1BBFA30}"/>
              </a:ext>
            </a:extLst>
          </p:cNvPr>
          <p:cNvSpPr/>
          <p:nvPr/>
        </p:nvSpPr>
        <p:spPr>
          <a:xfrm>
            <a:off x="1322339" y="397245"/>
            <a:ext cx="10649943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ru-RU" sz="3250" dirty="0">
                <a:latin typeface="Bahnschrift SemiBold SemiConden" panose="020B0604020202020204" charset="0"/>
              </a:rPr>
              <a:t>Голоса информантов</a:t>
            </a:r>
            <a:endParaRPr lang="en-US" sz="3250" dirty="0">
              <a:latin typeface="Bahnschrift SemiBold SemiConden" panose="020B0604020202020204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BBA645E-FD82-DEFA-1776-33CD6403DCFE}"/>
              </a:ext>
            </a:extLst>
          </p:cNvPr>
          <p:cNvSpPr/>
          <p:nvPr/>
        </p:nvSpPr>
        <p:spPr>
          <a:xfrm>
            <a:off x="4714776" y="1099874"/>
            <a:ext cx="3390404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endParaRPr lang="en-US" sz="2000" dirty="0">
              <a:latin typeface="Bahnschrift SemiBold SemiConden" panose="020B0604020202020204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0880DB05-8D32-8369-CEFF-8DC3A8097D0B}"/>
              </a:ext>
            </a:extLst>
          </p:cNvPr>
          <p:cNvSpPr/>
          <p:nvPr/>
        </p:nvSpPr>
        <p:spPr>
          <a:xfrm>
            <a:off x="1670357" y="1478250"/>
            <a:ext cx="7460754" cy="217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dirty="0">
              <a:latin typeface="Bahnschrift SemiBold SemiConden" panose="020B060402020202020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79B848-D5B6-A95E-8812-62C89132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  <p:sp>
        <p:nvSpPr>
          <p:cNvPr id="24" name="Text 4">
            <a:extLst>
              <a:ext uri="{FF2B5EF4-FFF2-40B4-BE49-F238E27FC236}">
                <a16:creationId xmlns:a16="http://schemas.microsoft.com/office/drawing/2014/main" id="{FC5A60E4-4FA8-A0F5-9709-CCAC243E0151}"/>
              </a:ext>
            </a:extLst>
          </p:cNvPr>
          <p:cNvSpPr/>
          <p:nvPr/>
        </p:nvSpPr>
        <p:spPr>
          <a:xfrm>
            <a:off x="1670357" y="3312183"/>
            <a:ext cx="9777556" cy="195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dirty="0">
              <a:latin typeface="Bahnschrift SemiBold SemiConden" panose="020B0604020202020204" charset="0"/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FD221EC1-0C4B-6215-B749-2E5A6DE78393}"/>
              </a:ext>
            </a:extLst>
          </p:cNvPr>
          <p:cNvSpPr/>
          <p:nvPr/>
        </p:nvSpPr>
        <p:spPr>
          <a:xfrm>
            <a:off x="1662640" y="4952998"/>
            <a:ext cx="9667260" cy="1326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dirty="0">
              <a:latin typeface="Bahnschrift SemiBold SemiConden" panose="020B0604020202020204" charset="0"/>
            </a:endParaRPr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FFCAE136-1108-4769-4B00-24EBD0D79779}"/>
              </a:ext>
            </a:extLst>
          </p:cNvPr>
          <p:cNvSpPr/>
          <p:nvPr/>
        </p:nvSpPr>
        <p:spPr>
          <a:xfrm>
            <a:off x="587604" y="645733"/>
            <a:ext cx="154913" cy="5842285"/>
          </a:xfrm>
          <a:prstGeom prst="rect">
            <a:avLst/>
          </a:prstGeom>
          <a:solidFill>
            <a:srgbClr val="4967E9"/>
          </a:solidFill>
          <a:ln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8E3EE-03AA-B67F-4EBA-A50CF9AFD20B}"/>
              </a:ext>
            </a:extLst>
          </p:cNvPr>
          <p:cNvSpPr txBox="1"/>
          <p:nvPr/>
        </p:nvSpPr>
        <p:spPr>
          <a:xfrm>
            <a:off x="862100" y="1099874"/>
            <a:ext cx="11329900" cy="849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i="1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Ну, как? Одиночество. Дрова покупаю полностью. Ухаживать, можно сказать, нанимаю. И воды принесть, из магазина, продукты и дров принести, нанимаю. Постоянно плачу, и человек мне помогает, так сказать. В основном так вот дела сама. Стирают, конечно, дети. Их в машину забирают, увозят и стирают. В бане моют соседи, не они моют, а баню топят. И приезжает внучка, вот Верина, оттуда с Приозерского через две недели. (</a:t>
            </a:r>
            <a:r>
              <a:rPr lang="ru-RU" sz="20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ж., 95, Новгородская область)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Ну, если вот, считается, вот, воспоминания мне приятные всегда остаются, вот, где я в школу ходила, когда, вот, по лесам мы с Володькой ходили со всеми детьми, вот, сейчас всё это воспоминается, и очень приятные вот эти воспоминания, я вижу вот этот лес, это вижу речка. </a:t>
            </a:r>
            <a:r>
              <a:rPr lang="en-US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ж., 72, Республика Карелия</a:t>
            </a:r>
            <a:r>
              <a:rPr lang="en-US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Абсолютно нравится. И в таком состоянии, как есть деревня, мне нравится. И в таком состоянии, как есть речка, мне нравится. Мы ее иногда подкашиваем. И в таком состоянии, как здесь есть вода, нам тоже нравится. И то, что здесь нет людей, нам тоже это нравится. Людей, которых мы не знаем, людей, которые приезжают. То есть здесь большая деревня, в которой все друг друга знают, все здороваются, никого посторонних не бывает. И это нравится. (</a:t>
            </a:r>
            <a:r>
              <a:rPr lang="ru-RU" sz="2000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м., 65, Ленинградская область)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0124" y="385135"/>
            <a:ext cx="10649943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Анализ эмоциональных характеристик села у пожилых </a:t>
            </a:r>
          </a:p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людей группы 60+ и 80 +</a:t>
            </a:r>
            <a:endParaRPr lang="en-US" sz="3250" b="1" dirty="0">
              <a:latin typeface="Bahnschrift SemiBold SemiConden" panose="020B060402020202020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  <p:sp>
        <p:nvSpPr>
          <p:cNvPr id="27" name="Shape 15"/>
          <p:cNvSpPr/>
          <p:nvPr/>
        </p:nvSpPr>
        <p:spPr>
          <a:xfrm>
            <a:off x="587604" y="645733"/>
            <a:ext cx="154913" cy="5842285"/>
          </a:xfrm>
          <a:prstGeom prst="rect">
            <a:avLst/>
          </a:prstGeom>
          <a:solidFill>
            <a:srgbClr val="4967E9"/>
          </a:solidFill>
          <a:ln/>
        </p:spPr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30945"/>
              </p:ext>
            </p:extLst>
          </p:nvPr>
        </p:nvGraphicFramePr>
        <p:xfrm>
          <a:off x="1199444" y="1513840"/>
          <a:ext cx="9990669" cy="496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07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Bahnschrift SemiBold SemiConden" panose="020B0604020202020204" charset="0"/>
                        </a:rPr>
                        <a:t>Характеристика  </a:t>
                      </a:r>
                      <a:endParaRPr lang="ru-RU" sz="2000" b="1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60-80 лет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(Позитивная/Негативная тональность)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80-90 лет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(Позитивная/Негативная тональность)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3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Родина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Bahnschrift SemiBold SemiConden" panose="020B0604020202020204" charset="0"/>
                        </a:rPr>
                        <a:t>род</a:t>
                      </a: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ной край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</a:t>
                      </a: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семья     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 67%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 </a:t>
                      </a: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33%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75%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/2</a:t>
                      </a: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%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3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Воспоминания о прежних временах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58%/42%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84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%/16%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3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Значение природы и уединения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63%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</a:t>
                      </a: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37%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55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%/45%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30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 «Особая атмосфера села»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44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%/56%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68%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/32%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6571" marR="5657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6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0773" y="467842"/>
            <a:ext cx="10473454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Анализ эмоциональных характеристик </a:t>
            </a:r>
          </a:p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удовлетворенности инфраструктурой  села</a:t>
            </a:r>
            <a:endParaRPr lang="en-US" sz="3250" b="1" dirty="0">
              <a:latin typeface="Bahnschrift SemiBold SemiConden" panose="020B060402020202020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  <p:sp>
        <p:nvSpPr>
          <p:cNvPr id="27" name="Shape 15"/>
          <p:cNvSpPr/>
          <p:nvPr/>
        </p:nvSpPr>
        <p:spPr>
          <a:xfrm>
            <a:off x="587604" y="645733"/>
            <a:ext cx="154913" cy="5842285"/>
          </a:xfrm>
          <a:prstGeom prst="rect">
            <a:avLst/>
          </a:prstGeom>
          <a:solidFill>
            <a:srgbClr val="4967E9"/>
          </a:solidFill>
          <a:ln/>
        </p:spPr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39333" y="1806177"/>
          <a:ext cx="9779001" cy="4459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54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Bahnschrift SemiBold SemiConden" panose="020B0604020202020204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Аспект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60-80 лет (Позитивная / Негативная тональность)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80-90 лет (Позитивная / Негативная тональность)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Вода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12% /88%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8%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/92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Отопление (газ)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3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%/97%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20%/80%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Электричество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23%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/77%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28%/72%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4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Медицина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18%/82%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16%/84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79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Транспорт / магазины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26%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/74% 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21%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/79%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Bahnschrift SemiBold SemiConden" panose="020B0604020202020204" charset="0"/>
                        </a:rPr>
                        <a:t>Соцподдержка</a:t>
                      </a: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 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Bahnschrift SemiBold SemiConden" panose="020B0604020202020204" charset="0"/>
                        </a:rPr>
                        <a:t> 59%</a:t>
                      </a:r>
                      <a:r>
                        <a:rPr lang="en-US" sz="2000">
                          <a:effectLst/>
                          <a:latin typeface="Bahnschrift SemiBold SemiConden" panose="020B0604020202020204" charset="0"/>
                        </a:rPr>
                        <a:t>/41%</a:t>
                      </a:r>
                      <a:endParaRPr lang="ru-RU" sz="200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Bahnschrift SemiBold SemiConden" panose="020B0604020202020204" charset="0"/>
                        </a:rPr>
                        <a:t>68%</a:t>
                      </a:r>
                      <a:r>
                        <a:rPr lang="en-US" sz="2000" dirty="0">
                          <a:effectLst/>
                          <a:latin typeface="Bahnschrift SemiBold SemiConden" panose="020B0604020202020204" charset="0"/>
                        </a:rPr>
                        <a:t>/32%</a:t>
                      </a:r>
                      <a:endParaRPr lang="ru-RU" sz="2000" dirty="0">
                        <a:effectLst/>
                        <a:latin typeface="Bahnschrift SemiBold SemiConden" panose="020B0604020202020204" charset="0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7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7564" y="376402"/>
            <a:ext cx="10649943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Заключение и дискуссия </a:t>
            </a:r>
            <a:endParaRPr lang="en-US" sz="3250" b="1" dirty="0">
              <a:latin typeface="Bahnschrift SemiBold SemiConden" panose="020B060402020202020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  <p:sp>
        <p:nvSpPr>
          <p:cNvPr id="27" name="Shape 15"/>
          <p:cNvSpPr/>
          <p:nvPr/>
        </p:nvSpPr>
        <p:spPr>
          <a:xfrm>
            <a:off x="587604" y="645733"/>
            <a:ext cx="154913" cy="5842285"/>
          </a:xfrm>
          <a:prstGeom prst="rect">
            <a:avLst/>
          </a:prstGeom>
          <a:solidFill>
            <a:srgbClr val="4967E9"/>
          </a:solidFill>
          <a:ln/>
        </p:spPr>
      </p:sp>
      <p:sp>
        <p:nvSpPr>
          <p:cNvPr id="6" name="Shape 2"/>
          <p:cNvSpPr/>
          <p:nvPr/>
        </p:nvSpPr>
        <p:spPr>
          <a:xfrm>
            <a:off x="927564" y="1113701"/>
            <a:ext cx="10939316" cy="5387826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95011" y="1113701"/>
            <a:ext cx="10222102" cy="5387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00" dirty="0">
                <a:latin typeface="Bahnschrift SemiBold SemiConden" panose="020B0604020202020204" charset="0"/>
              </a:rPr>
              <a:t>Обе группы пожилых людей резко негативно оценивают инфраструктуру, но 60+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выражают недовольство гораздо интенсивнее и эмоциональнее (в 2–3 раза больше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негативных упоминаний). Это связано с более высокими ожиданиями и активным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использованием услуг.</a:t>
            </a:r>
          </a:p>
          <a:p>
            <a:endParaRPr lang="ru-RU" sz="1600" dirty="0">
              <a:latin typeface="Bahnschrift SemiBold SemiConden" panose="020B0604020202020204" charset="0"/>
            </a:endParaRPr>
          </a:p>
          <a:p>
            <a:r>
              <a:rPr lang="ru-RU" sz="1600" dirty="0">
                <a:latin typeface="Bahnschrift SemiBold SemiConden" panose="020B0604020202020204" charset="0"/>
              </a:rPr>
              <a:t>Группа 80+ лет чаще принимает дефицит как данность, хотя и страдает от него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не меньше. Их критика менее эмоциональна, но глубже — она сопровождается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чувством исторической утраты: «всё гаснет с 90-х».</a:t>
            </a:r>
          </a:p>
          <a:p>
            <a:endParaRPr lang="ru-RU" sz="1600" dirty="0">
              <a:latin typeface="Bahnschrift SemiBold SemiConden" panose="020B0604020202020204" charset="0"/>
            </a:endParaRPr>
          </a:p>
          <a:p>
            <a:r>
              <a:rPr lang="ru-RU" sz="1600" dirty="0">
                <a:latin typeface="Bahnschrift SemiBold SemiConden" panose="020B0604020202020204" charset="0"/>
              </a:rPr>
              <a:t>Группа 80+ воспринимает село воспринимается как пространство памяти и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идентичности, а не как место удобного проживания.</a:t>
            </a:r>
          </a:p>
          <a:p>
            <a:endParaRPr lang="ru-RU" sz="1600" dirty="0">
              <a:latin typeface="Bahnschrift SemiBold SemiConden" panose="020B0604020202020204" charset="0"/>
            </a:endParaRPr>
          </a:p>
          <a:p>
            <a:r>
              <a:rPr lang="ru-RU" sz="1600" dirty="0">
                <a:latin typeface="Bahnschrift SemiBold SemiConden" panose="020B0604020202020204" charset="0"/>
              </a:rPr>
              <a:t>Для группы информантов 80+ характерен отказ от переезда — не пассивный,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а осознанный выбор, часто сформулированный через уважение к детям и предкам. </a:t>
            </a:r>
          </a:p>
          <a:p>
            <a:endParaRPr lang="ru-RU" sz="1600" dirty="0">
              <a:latin typeface="Bahnschrift SemiBold SemiConden" panose="020B0604020202020204" charset="0"/>
            </a:endParaRPr>
          </a:p>
          <a:p>
            <a:r>
              <a:rPr lang="ru-RU" sz="1600" dirty="0">
                <a:latin typeface="Bahnschrift SemiBold SemiConden" panose="020B0604020202020204" charset="0"/>
              </a:rPr>
              <a:t>Для группы 60+ значима привязанность к месту и ощущение и возможность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отказа от городской суеты при переезде в село или проживание в селе.  </a:t>
            </a:r>
          </a:p>
          <a:p>
            <a:endParaRPr lang="ru-RU" sz="1600" dirty="0">
              <a:latin typeface="Bahnschrift SemiBold SemiConden" panose="020B0604020202020204" charset="0"/>
            </a:endParaRPr>
          </a:p>
          <a:p>
            <a:r>
              <a:rPr lang="ru-RU" sz="1600" dirty="0">
                <a:latin typeface="Bahnschrift SemiBold SemiConden" panose="020B0604020202020204" charset="0"/>
              </a:rPr>
              <a:t>Важное значение имеет связь с местом, а не инфраструктурный комфорт. </a:t>
            </a:r>
          </a:p>
          <a:p>
            <a:r>
              <a:rPr lang="ru-RU" sz="1600" dirty="0">
                <a:latin typeface="Bahnschrift SemiBold SemiConden" panose="020B0604020202020204" charset="0"/>
              </a:rPr>
              <a:t>Идея переходов и важность памяти М. </a:t>
            </a:r>
            <a:r>
              <a:rPr lang="ru-RU" sz="1600" dirty="0" err="1">
                <a:latin typeface="Bahnschrift SemiBold SemiConden" panose="020B0604020202020204" charset="0"/>
              </a:rPr>
              <a:t>Хейдметс</a:t>
            </a:r>
            <a:endParaRPr lang="ru-RU" sz="1600" dirty="0">
              <a:latin typeface="Bahnschrift SemiBold SemiConden" panose="020B0604020202020204" charset="0"/>
            </a:endParaRPr>
          </a:p>
          <a:p>
            <a:r>
              <a:rPr lang="ru-RU" sz="1600" dirty="0">
                <a:latin typeface="Bahnschrift SemiBold SemiConden" panose="020B0604020202020204" charset="0"/>
              </a:rPr>
              <a:t>Роль места проживания (локации). </a:t>
            </a:r>
          </a:p>
        </p:txBody>
      </p:sp>
    </p:spTree>
    <p:extLst>
      <p:ext uri="{BB962C8B-B14F-4D97-AF65-F5344CB8AC3E}">
        <p14:creationId xmlns:p14="http://schemas.microsoft.com/office/powerpoint/2010/main" val="111148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3E19E-C4DD-ECC7-F67A-4C7A016F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ru-RU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pic>
        <p:nvPicPr>
          <p:cNvPr id="2054" name="Picture 6" descr="kartiny hudozhnika Leonida Baranova 6">
            <a:extLst>
              <a:ext uri="{FF2B5EF4-FFF2-40B4-BE49-F238E27FC236}">
                <a16:creationId xmlns:a16="http://schemas.microsoft.com/office/drawing/2014/main" id="{4C67490E-95FC-7674-504F-732C59FD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40" y="1056640"/>
            <a:ext cx="6827520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3804" y="872133"/>
            <a:ext cx="10649943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en-US" sz="3250" dirty="0">
                <a:solidFill>
                  <a:srgbClr val="1B1B27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Концептуализация Территориальной Идентичности</a:t>
            </a:r>
            <a:endParaRPr lang="en-US" sz="325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83804" y="1726903"/>
            <a:ext cx="11024394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4155"/>
                </a:solidFill>
                <a:latin typeface="Bahnschrift Light Condensed" panose="020B0502040204020203" pitchFamily="34" charset="0"/>
                <a:ea typeface="Nobile" pitchFamily="34" charset="-122"/>
                <a:cs typeface="Nobile" pitchFamily="34" charset="-120"/>
              </a:rPr>
              <a:t>Понятие </a:t>
            </a:r>
            <a:r>
              <a:rPr lang="ru-RU" sz="1292" dirty="0">
                <a:solidFill>
                  <a:srgbClr val="404155"/>
                </a:solidFill>
                <a:latin typeface="Bahnschrift Light Condensed" panose="020B0502040204020203" pitchFamily="34" charset="0"/>
                <a:ea typeface="Nobile" pitchFamily="34" charset="-122"/>
                <a:cs typeface="Nobile" pitchFamily="34" charset="-120"/>
              </a:rPr>
              <a:t> территориальной идентичности  </a:t>
            </a:r>
            <a:r>
              <a:rPr lang="en-US" sz="1292" dirty="0">
                <a:solidFill>
                  <a:srgbClr val="404155"/>
                </a:solidFill>
                <a:latin typeface="Bahnschrift Light Condensed" panose="020B0502040204020203" pitchFamily="34" charset="0"/>
                <a:ea typeface="Nobile" pitchFamily="34" charset="-122"/>
                <a:cs typeface="Nobile" pitchFamily="34" charset="-120"/>
              </a:rPr>
              <a:t>занимает особое место в социально-психологических и урбанистических исследованиях, выступая как мост между личным самоопределением и пространственной локализацией.</a:t>
            </a:r>
            <a:endParaRPr lang="en-US" sz="1292" dirty="0">
              <a:latin typeface="Bahnschrift Light Condensed" panose="020B0502040204020203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583804" y="2448124"/>
            <a:ext cx="3563541" cy="2441278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56940" y="2621260"/>
            <a:ext cx="500360" cy="500360"/>
          </a:xfrm>
          <a:prstGeom prst="roundRect">
            <a:avLst>
              <a:gd name="adj" fmla="val 15227512"/>
            </a:avLst>
          </a:prstGeom>
          <a:solidFill>
            <a:srgbClr val="4967E9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57" y="2730699"/>
            <a:ext cx="225128" cy="28148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6940" y="3288407"/>
            <a:ext cx="2472333" cy="26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Средовая Идентичность</a:t>
            </a:r>
            <a:endParaRPr lang="en-US" sz="1625" dirty="0">
              <a:latin typeface="Bahnschrift SemiBold SemiConden" panose="020B0502040204020203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6940" y="3649067"/>
            <a:ext cx="3217268" cy="10671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4155"/>
                </a:solidFill>
                <a:latin typeface="Bahnschrift Light Condensed" panose="020B0502040204020203" pitchFamily="34" charset="0"/>
                <a:ea typeface="Nobile" pitchFamily="34" charset="-122"/>
                <a:cs typeface="Nobile" pitchFamily="34" charset="-120"/>
              </a:rPr>
              <a:t>Отождествление себя с определённым типом среды или окружения (экологический контекст).</a:t>
            </a:r>
            <a:endParaRPr lang="en-US" sz="1292" dirty="0">
              <a:latin typeface="Bahnschrift Light Condensed" panose="020B0502040204020203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314131" y="2448124"/>
            <a:ext cx="3563640" cy="2441278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487268" y="2621260"/>
            <a:ext cx="500360" cy="500360"/>
          </a:xfrm>
          <a:prstGeom prst="roundRect">
            <a:avLst>
              <a:gd name="adj" fmla="val 15227512"/>
            </a:avLst>
          </a:prstGeom>
          <a:solidFill>
            <a:srgbClr val="4967E9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884" y="2730699"/>
            <a:ext cx="225128" cy="28148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487268" y="3288407"/>
            <a:ext cx="2545656" cy="26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Городская Идентичность</a:t>
            </a:r>
            <a:endParaRPr lang="en-US" sz="1625" dirty="0">
              <a:latin typeface="Bahnschrift SemiBold SemiConden" panose="020B0502040204020203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487267" y="3649068"/>
            <a:ext cx="3217367" cy="800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Чувство принадлежности к городу или его части, как социальная категория (Э. Пол, С. Валера).</a:t>
            </a:r>
            <a:endParaRPr lang="en-US" sz="1292" dirty="0">
              <a:latin typeface="Bahnschrift Light SemiCondensed" panose="020B0502040204020203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105180" y="2448124"/>
            <a:ext cx="3563640" cy="2441278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8217694" y="2621260"/>
            <a:ext cx="500360" cy="500360"/>
          </a:xfrm>
          <a:prstGeom prst="roundRect">
            <a:avLst>
              <a:gd name="adj" fmla="val 15227512"/>
            </a:avLst>
          </a:prstGeom>
          <a:solidFill>
            <a:srgbClr val="4967E9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310" y="2730699"/>
            <a:ext cx="225128" cy="28148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217694" y="3288407"/>
            <a:ext cx="3217367" cy="521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42"/>
              </a:lnSpc>
            </a:pPr>
            <a:r>
              <a:rPr lang="en-US" sz="1625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Инвайроментальная Идентичность</a:t>
            </a:r>
            <a:endParaRPr lang="en-US" sz="1625" dirty="0">
              <a:latin typeface="Bahnschrift SemiBold SemiConden" panose="020B0502040204020203" pitchFamily="34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8217694" y="3909715"/>
            <a:ext cx="3217367" cy="800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Связь с окружающей средой, акцент на поведенческой ответственности перед природой (Дж. Стетс, К. Бига).</a:t>
            </a:r>
            <a:endParaRPr lang="en-US" sz="1292" dirty="0">
              <a:latin typeface="Bahnschrift Light SemiCondensed" panose="020B0502040204020203" pitchFamily="34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894557" y="5196086"/>
            <a:ext cx="10774263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С. Валера описывает </a:t>
            </a:r>
            <a:r>
              <a:rPr lang="en-US" sz="1292" dirty="0"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городскую средовую идентичность </a:t>
            </a:r>
            <a:r>
              <a:rPr lang="en-US" sz="1292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как ответ на вопрос: «Откуда ты?» (в противоположность традиционному «Кто ты?»), где уровень абстракции (страна, город, район) зависит от ситуации взаимодействия.</a:t>
            </a:r>
            <a:endParaRPr lang="en-US" sz="1292" dirty="0">
              <a:latin typeface="Bahnschrift Light SemiCondensed" panose="020B0502040204020203" pitchFamily="34" charset="0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583803" y="5077024"/>
            <a:ext cx="19050" cy="908844"/>
          </a:xfrm>
          <a:prstGeom prst="rect">
            <a:avLst/>
          </a:prstGeom>
          <a:solidFill>
            <a:srgbClr val="4967E9"/>
          </a:solidFill>
          <a:ln/>
        </p:spPr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745" y="347167"/>
            <a:ext cx="2535733" cy="19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1208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Пространство и Принадлежность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5725" y="898127"/>
            <a:ext cx="11314509" cy="10701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6166"/>
              </a:lnSpc>
              <a:defRPr/>
            </a:pPr>
            <a:r>
              <a:rPr lang="en-US" sz="4916" dirty="0">
                <a:solidFill>
                  <a:srgbClr val="1B1B27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Иерархия Персонализированного Пространства</a:t>
            </a:r>
            <a:endParaRPr lang="en-US" sz="4916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38746" y="2485827"/>
            <a:ext cx="11314509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Понимание территориальной идентичности тесно связано с концепцией персонального пространства и территориальности, впервые описанной в проксемике.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32706" y="2827238"/>
            <a:ext cx="12700" cy="2809677"/>
          </a:xfrm>
          <a:prstGeom prst="roundRect">
            <a:avLst>
              <a:gd name="adj" fmla="val 414583"/>
            </a:avLst>
          </a:prstGeom>
          <a:solidFill>
            <a:srgbClr val="B8BFDF"/>
          </a:solidFill>
          <a:ln/>
        </p:spPr>
      </p:sp>
      <p:sp>
        <p:nvSpPr>
          <p:cNvPr id="6" name="Shape 4"/>
          <p:cNvSpPr/>
          <p:nvPr/>
        </p:nvSpPr>
        <p:spPr>
          <a:xfrm>
            <a:off x="520006" y="2961878"/>
            <a:ext cx="250627" cy="12700"/>
          </a:xfrm>
          <a:prstGeom prst="roundRect">
            <a:avLst>
              <a:gd name="adj" fmla="val 414583"/>
            </a:avLst>
          </a:prstGeom>
          <a:solidFill>
            <a:srgbClr val="B8BFDF"/>
          </a:solidFill>
          <a:ln/>
        </p:spPr>
      </p:sp>
      <p:sp>
        <p:nvSpPr>
          <p:cNvPr id="7" name="Shape 5"/>
          <p:cNvSpPr/>
          <p:nvPr/>
        </p:nvSpPr>
        <p:spPr>
          <a:xfrm>
            <a:off x="485725" y="2921248"/>
            <a:ext cx="93960" cy="93960"/>
          </a:xfrm>
          <a:prstGeom prst="roundRect">
            <a:avLst>
              <a:gd name="adj" fmla="val 405492"/>
            </a:avLst>
          </a:prstGeom>
          <a:solidFill>
            <a:srgbClr val="4967E9"/>
          </a:solidFill>
          <a:ln/>
        </p:spPr>
      </p:sp>
      <p:sp>
        <p:nvSpPr>
          <p:cNvPr id="8" name="Text 6"/>
          <p:cNvSpPr/>
          <p:nvPr/>
        </p:nvSpPr>
        <p:spPr>
          <a:xfrm>
            <a:off x="1034157" y="2870299"/>
            <a:ext cx="2321421" cy="19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1. Персональное Пространство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34157" y="3141266"/>
            <a:ext cx="10719098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Невидимая граница вокруг тела, наиболее изучена в проксемике.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20006" y="3726954"/>
            <a:ext cx="250627" cy="12700"/>
          </a:xfrm>
          <a:prstGeom prst="roundRect">
            <a:avLst>
              <a:gd name="adj" fmla="val 414583"/>
            </a:avLst>
          </a:prstGeom>
          <a:solidFill>
            <a:srgbClr val="B8BFDF"/>
          </a:solidFill>
          <a:ln/>
        </p:spPr>
      </p:sp>
      <p:sp>
        <p:nvSpPr>
          <p:cNvPr id="11" name="Shape 9"/>
          <p:cNvSpPr/>
          <p:nvPr/>
        </p:nvSpPr>
        <p:spPr>
          <a:xfrm>
            <a:off x="485725" y="3686324"/>
            <a:ext cx="93960" cy="93960"/>
          </a:xfrm>
          <a:prstGeom prst="roundRect">
            <a:avLst>
              <a:gd name="adj" fmla="val 405492"/>
            </a:avLst>
          </a:prstGeom>
          <a:solidFill>
            <a:srgbClr val="4967E9"/>
          </a:solidFill>
          <a:ln/>
        </p:spPr>
      </p:sp>
      <p:sp>
        <p:nvSpPr>
          <p:cNvPr id="12" name="Text 10"/>
          <p:cNvSpPr/>
          <p:nvPr/>
        </p:nvSpPr>
        <p:spPr>
          <a:xfrm>
            <a:off x="1034157" y="3635375"/>
            <a:ext cx="1990824" cy="19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2. Первичные Территории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4157" y="3906342"/>
            <a:ext cx="10719098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Постоянное владение: дом, спальня, машина. Высокий уровень контроля (по И. Альтману).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20006" y="4492030"/>
            <a:ext cx="250627" cy="12700"/>
          </a:xfrm>
          <a:prstGeom prst="roundRect">
            <a:avLst>
              <a:gd name="adj" fmla="val 414583"/>
            </a:avLst>
          </a:prstGeom>
          <a:solidFill>
            <a:srgbClr val="B8BFDF"/>
          </a:solidFill>
          <a:ln/>
        </p:spPr>
      </p:sp>
      <p:sp>
        <p:nvSpPr>
          <p:cNvPr id="15" name="Shape 13"/>
          <p:cNvSpPr/>
          <p:nvPr/>
        </p:nvSpPr>
        <p:spPr>
          <a:xfrm>
            <a:off x="485725" y="4451400"/>
            <a:ext cx="93960" cy="93960"/>
          </a:xfrm>
          <a:prstGeom prst="roundRect">
            <a:avLst>
              <a:gd name="adj" fmla="val 405492"/>
            </a:avLst>
          </a:prstGeom>
          <a:solidFill>
            <a:srgbClr val="4967E9"/>
          </a:solidFill>
          <a:ln/>
        </p:spPr>
      </p:sp>
      <p:sp>
        <p:nvSpPr>
          <p:cNvPr id="16" name="Text 14"/>
          <p:cNvSpPr/>
          <p:nvPr/>
        </p:nvSpPr>
        <p:spPr>
          <a:xfrm>
            <a:off x="1063201" y="4394151"/>
            <a:ext cx="1974354" cy="19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3. Вторичные Территории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34157" y="4671417"/>
            <a:ext cx="10719098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Места совместного пользования, связанные с регулярной деятельностью (например, рабочее место или постоянное место в аудитории).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520006" y="5257106"/>
            <a:ext cx="250627" cy="12700"/>
          </a:xfrm>
          <a:prstGeom prst="roundRect">
            <a:avLst>
              <a:gd name="adj" fmla="val 414583"/>
            </a:avLst>
          </a:prstGeom>
          <a:solidFill>
            <a:srgbClr val="B8BFDF"/>
          </a:solidFill>
          <a:ln/>
        </p:spPr>
      </p:sp>
      <p:sp>
        <p:nvSpPr>
          <p:cNvPr id="19" name="Shape 17"/>
          <p:cNvSpPr/>
          <p:nvPr/>
        </p:nvSpPr>
        <p:spPr>
          <a:xfrm>
            <a:off x="485725" y="5216475"/>
            <a:ext cx="93960" cy="93960"/>
          </a:xfrm>
          <a:prstGeom prst="roundRect">
            <a:avLst>
              <a:gd name="adj" fmla="val 405492"/>
            </a:avLst>
          </a:prstGeom>
          <a:solidFill>
            <a:srgbClr val="4967E9"/>
          </a:solidFill>
          <a:ln/>
        </p:spPr>
      </p:sp>
      <p:sp>
        <p:nvSpPr>
          <p:cNvPr id="20" name="Text 18"/>
          <p:cNvSpPr/>
          <p:nvPr/>
        </p:nvSpPr>
        <p:spPr>
          <a:xfrm>
            <a:off x="1034157" y="5165527"/>
            <a:ext cx="1976338" cy="19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4. Публичные Территории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034157" y="5436493"/>
            <a:ext cx="10719098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Временное владение: столик в ресторане, место в библиотеке. Низкий контроль.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313433" y="5648320"/>
            <a:ext cx="11314509" cy="732830"/>
          </a:xfrm>
          <a:prstGeom prst="roundRect">
            <a:avLst>
              <a:gd name="adj" fmla="val 7185"/>
            </a:avLst>
          </a:prstGeom>
          <a:solidFill>
            <a:srgbClr val="BBC6F7"/>
          </a:solidFill>
          <a:ln/>
        </p:spPr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8" y="5958086"/>
            <a:ext cx="156667" cy="125313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908695" y="5800726"/>
            <a:ext cx="10781903" cy="400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000000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М. Хейдметс предлагает более детальную иерархию из 7 уровней, где наивысший — это </a:t>
            </a:r>
            <a:r>
              <a:rPr lang="en-US" sz="958" dirty="0">
                <a:solidFill>
                  <a:srgbClr val="4967E9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Родина</a:t>
            </a:r>
            <a:r>
              <a:rPr lang="en-US" sz="958" dirty="0">
                <a:solidFill>
                  <a:srgbClr val="000000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(символический уровень персонализированного пространства), а низший — тело человека.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08F59A-66AA-E91B-8A11-CAC145A3C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963" y="6413396"/>
            <a:ext cx="2276038" cy="441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6037" y="405507"/>
            <a:ext cx="2553891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92"/>
              </a:lnSpc>
              <a:defRPr/>
            </a:pPr>
            <a:r>
              <a:rPr lang="en-US" sz="1417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Эмоциональный </a:t>
            </a:r>
            <a:r>
              <a:rPr lang="en-US" sz="1417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alibri" panose="020F0502020204030204" pitchFamily="34" charset="0"/>
              </a:rPr>
              <a:t>Компонент</a:t>
            </a:r>
            <a:endParaRPr lang="en-US" sz="1417" dirty="0">
              <a:solidFill>
                <a:prstClr val="black"/>
              </a:solidFill>
              <a:latin typeface="Bahnschrift SemiBold SemiConden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16037" y="857052"/>
            <a:ext cx="11159927" cy="12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5000"/>
              </a:lnSpc>
              <a:defRPr/>
            </a:pPr>
            <a:r>
              <a:rPr lang="en-US" sz="4000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Привязанность к Месту и Идентичность с Местом</a:t>
            </a:r>
            <a:endParaRPr lang="en-US" sz="4000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31959" y="2086273"/>
            <a:ext cx="11442328" cy="5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125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Эмоциональная связь с местом проживания является ключевым элементом территориальной идентичности, формирующим чувство принадлежности и самоопределение.</a:t>
            </a:r>
            <a:endParaRPr lang="en-US" sz="1125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16037" y="2987279"/>
            <a:ext cx="3621683" cy="2595761"/>
          </a:xfrm>
          <a:prstGeom prst="roundRect">
            <a:avLst>
              <a:gd name="adj" fmla="val 2386"/>
            </a:avLst>
          </a:prstGeom>
          <a:solidFill>
            <a:srgbClr val="F9F9FF">
              <a:alpha val="95000"/>
            </a:srgbClr>
          </a:solidFill>
          <a:ln w="22860">
            <a:solidFill>
              <a:srgbClr val="B8BFD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35087" y="3006329"/>
            <a:ext cx="3583583" cy="442318"/>
          </a:xfrm>
          <a:prstGeom prst="roundRect">
            <a:avLst>
              <a:gd name="adj" fmla="val 8834"/>
            </a:avLst>
          </a:prstGeom>
          <a:solidFill>
            <a:srgbClr val="D2D9F9"/>
          </a:solidFill>
          <a:ln/>
        </p:spPr>
      </p:sp>
      <p:sp>
        <p:nvSpPr>
          <p:cNvPr id="7" name="Text 5"/>
          <p:cNvSpPr/>
          <p:nvPr/>
        </p:nvSpPr>
        <p:spPr>
          <a:xfrm>
            <a:off x="2216249" y="3086100"/>
            <a:ext cx="221158" cy="276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08"/>
              </a:lnSpc>
              <a:defRPr/>
            </a:pPr>
            <a:r>
              <a:rPr lang="en-US" sz="17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7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82526" y="3596084"/>
            <a:ext cx="3178473" cy="276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167"/>
              </a:lnSpc>
              <a:defRPr/>
            </a:pPr>
            <a:r>
              <a:rPr lang="en-US" sz="17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Чувство Места (</a:t>
            </a:r>
            <a:r>
              <a:rPr lang="en-US" sz="1708" i="1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Sense of Place</a:t>
            </a:r>
            <a:r>
              <a:rPr lang="en-US" sz="17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)</a:t>
            </a:r>
            <a:endParaRPr lang="en-US" sz="1708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82526" y="3960912"/>
            <a:ext cx="3288705" cy="943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125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Совокупность символических значений, удовлетворенности и привязанности к пространственной локализации. Зависит от глубины взаимодействия с местом.</a:t>
            </a:r>
            <a:endParaRPr lang="en-US" sz="1125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285159" y="2987279"/>
            <a:ext cx="3621683" cy="2595761"/>
          </a:xfrm>
          <a:prstGeom prst="roundRect">
            <a:avLst>
              <a:gd name="adj" fmla="val 2386"/>
            </a:avLst>
          </a:prstGeom>
          <a:solidFill>
            <a:srgbClr val="F9F9FF">
              <a:alpha val="95000"/>
            </a:srgbClr>
          </a:solidFill>
          <a:ln w="22860">
            <a:solidFill>
              <a:srgbClr val="B8BFD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304209" y="3006329"/>
            <a:ext cx="3583583" cy="442318"/>
          </a:xfrm>
          <a:prstGeom prst="roundRect">
            <a:avLst>
              <a:gd name="adj" fmla="val 8834"/>
            </a:avLst>
          </a:prstGeom>
          <a:solidFill>
            <a:srgbClr val="D2D9F9"/>
          </a:solidFill>
          <a:ln/>
        </p:spPr>
      </p:sp>
      <p:sp>
        <p:nvSpPr>
          <p:cNvPr id="12" name="Text 10"/>
          <p:cNvSpPr/>
          <p:nvPr/>
        </p:nvSpPr>
        <p:spPr>
          <a:xfrm>
            <a:off x="5985371" y="3086100"/>
            <a:ext cx="221158" cy="276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08"/>
              </a:lnSpc>
              <a:defRPr/>
            </a:pPr>
            <a:r>
              <a:rPr lang="en-US" sz="17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7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451648" y="3596084"/>
            <a:ext cx="3288705" cy="55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167"/>
              </a:lnSpc>
              <a:defRPr/>
            </a:pPr>
            <a:r>
              <a:rPr lang="en-US" sz="17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Привязанность к Месту (</a:t>
            </a:r>
            <a:r>
              <a:rPr lang="en-US" sz="1708" i="1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Place Attachment</a:t>
            </a:r>
            <a:r>
              <a:rPr lang="en-US" sz="17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)</a:t>
            </a:r>
            <a:endParaRPr lang="en-US" sz="1708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51648" y="4237335"/>
            <a:ext cx="3288705" cy="1179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125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Общее понятие, формирующееся через позитивное отношение и удовлетворенность местом. Рассматривается как центральный, организующий компонент (К. Корпела).</a:t>
            </a:r>
            <a:endParaRPr lang="en-US" sz="1125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054281" y="2987279"/>
            <a:ext cx="3621683" cy="2595761"/>
          </a:xfrm>
          <a:prstGeom prst="roundRect">
            <a:avLst>
              <a:gd name="adj" fmla="val 2386"/>
            </a:avLst>
          </a:prstGeom>
          <a:solidFill>
            <a:srgbClr val="F9F9FF">
              <a:alpha val="95000"/>
            </a:srgbClr>
          </a:solidFill>
          <a:ln w="22860">
            <a:solidFill>
              <a:srgbClr val="B8BFD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8073331" y="3006329"/>
            <a:ext cx="3583583" cy="442318"/>
          </a:xfrm>
          <a:prstGeom prst="roundRect">
            <a:avLst>
              <a:gd name="adj" fmla="val 8834"/>
            </a:avLst>
          </a:prstGeom>
          <a:solidFill>
            <a:srgbClr val="D2D9F9"/>
          </a:solidFill>
          <a:ln/>
        </p:spPr>
      </p:sp>
      <p:sp>
        <p:nvSpPr>
          <p:cNvPr id="17" name="Text 15"/>
          <p:cNvSpPr/>
          <p:nvPr/>
        </p:nvSpPr>
        <p:spPr>
          <a:xfrm>
            <a:off x="9754494" y="3086100"/>
            <a:ext cx="221158" cy="276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708"/>
              </a:lnSpc>
              <a:defRPr/>
            </a:pPr>
            <a:r>
              <a:rPr lang="en-US" sz="17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7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220769" y="3596084"/>
            <a:ext cx="3288705" cy="55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167"/>
              </a:lnSpc>
              <a:defRPr/>
            </a:pPr>
            <a:r>
              <a:rPr lang="en-US" sz="17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Идентичность с Местом (</a:t>
            </a:r>
            <a:r>
              <a:rPr lang="en-US" sz="1708" i="1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Place Identity</a:t>
            </a:r>
            <a:r>
              <a:rPr lang="en-US" sz="17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)</a:t>
            </a:r>
            <a:endParaRPr lang="en-US" sz="1708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220769" y="4237335"/>
            <a:ext cx="3288705" cy="1179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125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Часть личностной идентичности, связанная с пространственным измерением (Х. Прошански). Включает воспоминания, идеи, чувства и ценности, связанные с местом.</a:t>
            </a:r>
            <a:endParaRPr lang="en-US" sz="1125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16037" y="5748834"/>
            <a:ext cx="11159927" cy="707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125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Формирование территориальной идентичности — это процесс социализации, в котором место проживания насыщается личностными особенностями. Трансформация «нового дома» в «старый дом» происходит постепенно через </a:t>
            </a:r>
            <a:r>
              <a:rPr lang="en-US" sz="1125" dirty="0"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персонализацию пространства </a:t>
            </a:r>
            <a:r>
              <a:rPr lang="en-US" sz="1125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и насыщение его предметами-символами домашнего уюта.</a:t>
            </a:r>
            <a:endParaRPr lang="en-US" sz="1125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22B704-2EFF-7C2D-65AE-F05262A4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963" y="6456645"/>
            <a:ext cx="2276038" cy="401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1899" y="339328"/>
            <a:ext cx="11328202" cy="771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3000"/>
              </a:lnSpc>
              <a:defRPr/>
            </a:pPr>
            <a:r>
              <a:rPr lang="en-US" sz="2417" dirty="0"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Трансформация </a:t>
            </a:r>
            <a:r>
              <a:rPr lang="en-US" sz="2417" dirty="0">
                <a:solidFill>
                  <a:srgbClr val="1B1B27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Отношений "Человек-Место": От Урбанизации к Конструированию Идентичности</a:t>
            </a:r>
            <a:endParaRPr lang="en-US" sz="2417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69999" y="1110655"/>
            <a:ext cx="11328202" cy="493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917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Анализ влияния урбанизации на размывание локальной идентичности и последующие механизмы восстановления привязанности к месту в постиндустриальном обществе.</a:t>
            </a:r>
            <a:endParaRPr lang="en-US" sz="12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31899" y="1989932"/>
            <a:ext cx="3693815" cy="2038152"/>
          </a:xfrm>
          <a:prstGeom prst="roundRect">
            <a:avLst>
              <a:gd name="adj" fmla="val 2991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19199" y="1989932"/>
            <a:ext cx="50800" cy="2038152"/>
          </a:xfrm>
          <a:prstGeom prst="roundRect">
            <a:avLst>
              <a:gd name="adj" fmla="val 102041"/>
            </a:avLst>
          </a:prstGeom>
          <a:solidFill>
            <a:srgbClr val="4967E9"/>
          </a:solidFill>
          <a:ln/>
        </p:spPr>
      </p:sp>
      <p:sp>
        <p:nvSpPr>
          <p:cNvPr id="6" name="Text 4"/>
          <p:cNvSpPr/>
          <p:nvPr/>
        </p:nvSpPr>
        <p:spPr>
          <a:xfrm>
            <a:off x="606028" y="2125960"/>
            <a:ext cx="2369145" cy="19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00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Размывание</a:t>
            </a:r>
            <a:r>
              <a:rPr lang="en-US" sz="1208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</a:t>
            </a:r>
            <a:r>
              <a:rPr lang="en-US" sz="1208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Локальных Связей</a:t>
            </a:r>
            <a:endParaRPr lang="en-US" sz="1208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6028" y="2392759"/>
            <a:ext cx="3383657" cy="789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Масштабная урбанизация привела к утрате прежних связей аграрной общины с «местом», что стало основой для маргинализации первых поколений городских жителей.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6028" y="3256558"/>
            <a:ext cx="3383657" cy="197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 defTabSz="761970">
              <a:lnSpc>
                <a:spcPts val="1542"/>
              </a:lnSpc>
              <a:buSzPct val="100000"/>
              <a:buFontTx/>
              <a:buChar char="•"/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Потеря ценности конкретного пространства.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6028" y="3497164"/>
            <a:ext cx="3383657" cy="394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 defTabSz="761970">
              <a:lnSpc>
                <a:spcPts val="1542"/>
              </a:lnSpc>
              <a:buSzPct val="100000"/>
              <a:buFontTx/>
              <a:buChar char="•"/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«Выпадение» места из системы координат личности.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249043" y="1989932"/>
            <a:ext cx="3693815" cy="2038152"/>
          </a:xfrm>
          <a:prstGeom prst="roundRect">
            <a:avLst>
              <a:gd name="adj" fmla="val 2991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236343" y="1989932"/>
            <a:ext cx="50800" cy="2038152"/>
          </a:xfrm>
          <a:prstGeom prst="roundRect">
            <a:avLst>
              <a:gd name="adj" fmla="val 102041"/>
            </a:avLst>
          </a:prstGeom>
          <a:solidFill>
            <a:srgbClr val="4967E9"/>
          </a:solidFill>
          <a:ln/>
        </p:spPr>
      </p:sp>
      <p:sp>
        <p:nvSpPr>
          <p:cNvPr id="12" name="Text 10"/>
          <p:cNvSpPr/>
          <p:nvPr/>
        </p:nvSpPr>
        <p:spPr>
          <a:xfrm>
            <a:off x="4423172" y="2125960"/>
            <a:ext cx="1926729" cy="19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00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Light Condensed" panose="020B0502040204020203" pitchFamily="34" charset="0"/>
                <a:ea typeface="Corben" pitchFamily="34" charset="-122"/>
                <a:cs typeface="Corben" pitchFamily="34" charset="-120"/>
              </a:rPr>
              <a:t>Компенсация и Сценарии</a:t>
            </a:r>
            <a:endParaRPr lang="en-US" sz="1208" dirty="0">
              <a:solidFill>
                <a:prstClr val="black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423172" y="2392760"/>
            <a:ext cx="3383657" cy="59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Утрата привязанности требовала компенсации, которая реализовывалась через два основных сценария: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423172" y="3059113"/>
            <a:ext cx="3383657" cy="197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 defTabSz="761970">
              <a:lnSpc>
                <a:spcPts val="1542"/>
              </a:lnSpc>
              <a:buSzPct val="100000"/>
              <a:buFontTx/>
              <a:buChar char="•"/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Формирование новой локальной идентичности.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423172" y="3299719"/>
            <a:ext cx="3383657" cy="394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 defTabSz="761970">
              <a:lnSpc>
                <a:spcPts val="1542"/>
              </a:lnSpc>
              <a:buSzPct val="100000"/>
              <a:buFontTx/>
              <a:buChar char="•"/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Окончательная потеря ценности «места» в социальной жизни.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66187" y="1989932"/>
            <a:ext cx="3693914" cy="2038152"/>
          </a:xfrm>
          <a:prstGeom prst="roundRect">
            <a:avLst>
              <a:gd name="adj" fmla="val 2991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053487" y="1989932"/>
            <a:ext cx="50800" cy="2038152"/>
          </a:xfrm>
          <a:prstGeom prst="roundRect">
            <a:avLst>
              <a:gd name="adj" fmla="val 102041"/>
            </a:avLst>
          </a:prstGeom>
          <a:solidFill>
            <a:srgbClr val="4967E9"/>
          </a:solidFill>
          <a:ln/>
        </p:spPr>
      </p:sp>
      <p:sp>
        <p:nvSpPr>
          <p:cNvPr id="18" name="Text 16"/>
          <p:cNvSpPr/>
          <p:nvPr/>
        </p:nvSpPr>
        <p:spPr>
          <a:xfrm>
            <a:off x="8240316" y="2125960"/>
            <a:ext cx="2566293" cy="19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00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Light Condensed" panose="020B0502040204020203" pitchFamily="34" charset="0"/>
                <a:ea typeface="Corben" pitchFamily="34" charset="-122"/>
                <a:cs typeface="Corben" pitchFamily="34" charset="-120"/>
              </a:rPr>
              <a:t>Постиндустриальные Коррективы</a:t>
            </a:r>
            <a:endParaRPr lang="en-US" sz="1208" dirty="0">
              <a:solidFill>
                <a:prstClr val="black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240316" y="2392759"/>
            <a:ext cx="3383757" cy="7897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В новую эпоху отношения с местом выстраиваются на иной символической основе, под влиянием коммуникаций и формальной самостоятельности выбора.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240316" y="3256558"/>
            <a:ext cx="3383757" cy="197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 defTabSz="761970">
              <a:lnSpc>
                <a:spcPts val="1542"/>
              </a:lnSpc>
              <a:buSzPct val="100000"/>
              <a:buFontTx/>
              <a:buChar char="•"/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Новая символическая основа привязанности.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240316" y="3497163"/>
            <a:ext cx="3383757" cy="197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 defTabSz="761970">
              <a:lnSpc>
                <a:spcPts val="1542"/>
              </a:lnSpc>
              <a:buSzPct val="100000"/>
              <a:buFontTx/>
              <a:buChar char="•"/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Усиление роли информационных процессов.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31900" y="4213126"/>
            <a:ext cx="5559921" cy="308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417"/>
              </a:lnSpc>
              <a:defRPr/>
            </a:pPr>
            <a:r>
              <a:rPr lang="en-US" sz="1917" dirty="0">
                <a:solidFill>
                  <a:srgbClr val="1B1B27"/>
                </a:solidFill>
                <a:latin typeface="Bahnschrift SemiCondensed" panose="020B0502040204020203" pitchFamily="34" charset="0"/>
                <a:ea typeface="Corben" pitchFamily="34" charset="-122"/>
                <a:cs typeface="Corben" pitchFamily="34" charset="-120"/>
              </a:rPr>
              <a:t>Тенденции Восстановления Места (с 1960-х гг.)</a:t>
            </a:r>
            <a:endParaRPr lang="en-US" sz="1917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31899" y="4706739"/>
            <a:ext cx="11328202" cy="197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Процесс восстановления ценности места направлен на его сохранение в социальной жизни сообществ.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431899" y="5042992"/>
            <a:ext cx="3693815" cy="370185"/>
          </a:xfrm>
          <a:prstGeom prst="roundRect">
            <a:avLst>
              <a:gd name="adj" fmla="val 48009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186285" y="5112345"/>
            <a:ext cx="185043" cy="23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417"/>
              </a:lnSpc>
              <a:defRPr/>
            </a:pPr>
            <a:r>
              <a:rPr lang="en-US" sz="14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4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55229" y="5536506"/>
            <a:ext cx="2446734" cy="19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00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Политическое Противодействие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555228" y="5803305"/>
            <a:ext cx="3447157" cy="394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Протесты местных сообществ против угроз разрушения или деградации их среды.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249043" y="5042992"/>
            <a:ext cx="3693815" cy="370185"/>
          </a:xfrm>
          <a:prstGeom prst="roundRect">
            <a:avLst>
              <a:gd name="adj" fmla="val 48009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003429" y="5112345"/>
            <a:ext cx="185043" cy="23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417"/>
              </a:lnSpc>
              <a:defRPr/>
            </a:pPr>
            <a:r>
              <a:rPr lang="en-US" sz="14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4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372372" y="5536506"/>
            <a:ext cx="2686844" cy="19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00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Индивидуальная Чувствительность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372372" y="5803305"/>
            <a:ext cx="3447157" cy="59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Личная привязанность как основа для восстановления и сохранения исчезающего «духа места».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8066187" y="5042992"/>
            <a:ext cx="3693914" cy="370185"/>
          </a:xfrm>
          <a:prstGeom prst="roundRect">
            <a:avLst>
              <a:gd name="adj" fmla="val 48009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820573" y="5112345"/>
            <a:ext cx="185043" cy="23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417"/>
              </a:lnSpc>
              <a:defRPr/>
            </a:pPr>
            <a:r>
              <a:rPr lang="en-US" sz="14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4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8189516" y="5536506"/>
            <a:ext cx="2976761" cy="19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500"/>
              </a:lnSpc>
              <a:defRPr/>
            </a:pPr>
            <a:r>
              <a:rPr lang="en-US" sz="12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Конструирование Отличительных Мест</a:t>
            </a:r>
            <a:endParaRPr lang="en-US" sz="12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8189516" y="5803305"/>
            <a:ext cx="3447256" cy="394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542"/>
              </a:lnSpc>
              <a:defRPr/>
            </a:pPr>
            <a:r>
              <a:rPr lang="en-US" sz="95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Сознательная необходимость создания и сохранения уникальных, значимых пространств.</a:t>
            </a:r>
            <a:endParaRPr lang="en-US" sz="95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59158A5-6D8E-DCF5-97E2-32D052E4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194" y="6456645"/>
            <a:ext cx="2276038" cy="401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0696" y="259854"/>
            <a:ext cx="1049188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  <a:defRPr/>
            </a:pPr>
            <a:r>
              <a:rPr lang="en-US" sz="2333" dirty="0">
                <a:solidFill>
                  <a:srgbClr val="1B1B27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Экологическая геронтология: Здоровье, Старение и Включенность в Социальные Практики</a:t>
            </a:r>
            <a:endParaRPr lang="en-US" sz="2333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30696" y="744141"/>
            <a:ext cx="11530608" cy="302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30696" y="1200065"/>
            <a:ext cx="11530608" cy="18157"/>
          </a:xfrm>
          <a:prstGeom prst="rect">
            <a:avLst/>
          </a:prstGeom>
          <a:solidFill>
            <a:srgbClr val="404155">
              <a:alpha val="50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330696" y="1324471"/>
            <a:ext cx="3780532" cy="1023442"/>
          </a:xfrm>
          <a:prstGeom prst="roundRect">
            <a:avLst>
              <a:gd name="adj" fmla="val 595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17996" y="1324471"/>
            <a:ext cx="50800" cy="1023442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7" name="Text 5"/>
          <p:cNvSpPr/>
          <p:nvPr/>
        </p:nvSpPr>
        <p:spPr>
          <a:xfrm>
            <a:off x="475953" y="1431628"/>
            <a:ext cx="1439466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1333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Ключевая роль здоровья</a:t>
            </a:r>
            <a:endParaRPr lang="en-US" sz="1333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75953" y="1635919"/>
            <a:ext cx="352811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Хорошее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здоровье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главный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детерминантом, определяющим возможности пожилых людей для участия в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различных</a:t>
            </a: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видах</a:t>
            </a: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деятельности. 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243784" y="1324471"/>
            <a:ext cx="3780532" cy="1023442"/>
          </a:xfrm>
          <a:prstGeom prst="roundRect">
            <a:avLst>
              <a:gd name="adj" fmla="val 595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192984" y="1324471"/>
            <a:ext cx="50800" cy="1023442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11" name="Text 9"/>
          <p:cNvSpPr/>
          <p:nvPr/>
        </p:nvSpPr>
        <p:spPr>
          <a:xfrm>
            <a:off x="4350941" y="1431628"/>
            <a:ext cx="237271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116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Концепция Экологической Геронтологии</a:t>
            </a:r>
            <a:endParaRPr lang="en-US" sz="116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350941" y="1635919"/>
            <a:ext cx="352811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Связь между возрастом, старением и состоянием окружающей среды.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80672" y="1324471"/>
            <a:ext cx="3780532" cy="1023442"/>
          </a:xfrm>
          <a:prstGeom prst="roundRect">
            <a:avLst>
              <a:gd name="adj" fmla="val 595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067973" y="1324471"/>
            <a:ext cx="50800" cy="1023442"/>
          </a:xfrm>
          <a:prstGeom prst="roundRect">
            <a:avLst>
              <a:gd name="adj" fmla="val 78139"/>
            </a:avLst>
          </a:prstGeom>
          <a:solidFill>
            <a:srgbClr val="4967E9"/>
          </a:solidFill>
          <a:ln/>
        </p:spPr>
      </p:sp>
      <p:sp>
        <p:nvSpPr>
          <p:cNvPr id="15" name="Text 13"/>
          <p:cNvSpPr/>
          <p:nvPr/>
        </p:nvSpPr>
        <p:spPr>
          <a:xfrm>
            <a:off x="8225930" y="1431628"/>
            <a:ext cx="1321594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116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Теоретические основы</a:t>
            </a:r>
            <a:endParaRPr lang="en-US" sz="116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225930" y="1635919"/>
            <a:ext cx="352811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Теория Лотена (ETA) и концепция «жизненного пространства»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Левина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30696" y="2489597"/>
            <a:ext cx="4568230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167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«Старение по Месту Жительства»</a:t>
            </a:r>
            <a:endParaRPr lang="en-US" sz="116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30696" y="2867521"/>
            <a:ext cx="11530608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Старение по месту жительства является центральным понятием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экологической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геронтологии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30696" y="3124994"/>
            <a:ext cx="3780532" cy="283468"/>
          </a:xfrm>
          <a:prstGeom prst="roundRect">
            <a:avLst>
              <a:gd name="adj" fmla="val 48011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150071" y="3178076"/>
            <a:ext cx="141684" cy="177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083"/>
              </a:lnSpc>
              <a:defRPr/>
            </a:pPr>
            <a:r>
              <a:rPr lang="en-US" sz="1083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1083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25153" y="3502919"/>
            <a:ext cx="1181298" cy="62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Определение</a:t>
            </a:r>
            <a:endParaRPr lang="en-US" sz="1000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25153" y="3736207"/>
            <a:ext cx="359161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Процесс старения в знакомой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пространственной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среде</a:t>
            </a: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205684" y="3124994"/>
            <a:ext cx="3780532" cy="283468"/>
          </a:xfrm>
          <a:prstGeom prst="roundRect">
            <a:avLst>
              <a:gd name="adj" fmla="val 48011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025059" y="3178076"/>
            <a:ext cx="141684" cy="177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083"/>
              </a:lnSpc>
              <a:defRPr/>
            </a:pPr>
            <a:r>
              <a:rPr lang="en-US" sz="1083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1083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300141" y="3449539"/>
            <a:ext cx="1181298" cy="76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Значимост</a:t>
            </a: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ь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300141" y="3707209"/>
            <a:ext cx="359161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Определяет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чувство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принадлежности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8080672" y="3124994"/>
            <a:ext cx="3780532" cy="283468"/>
          </a:xfrm>
          <a:prstGeom prst="roundRect">
            <a:avLst>
              <a:gd name="adj" fmla="val 48011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900047" y="3178076"/>
            <a:ext cx="141684" cy="177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083"/>
              </a:lnSpc>
              <a:defRPr/>
            </a:pPr>
            <a:r>
              <a:rPr lang="en-US" sz="1083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1083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8175129" y="3502919"/>
            <a:ext cx="1820367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SemiBold Condensed" panose="020B0502040204020203" pitchFamily="34" charset="0"/>
                <a:ea typeface="Corben" pitchFamily="34" charset="-122"/>
                <a:cs typeface="Corben" pitchFamily="34" charset="-120"/>
              </a:rPr>
              <a:t>Пространственное исключение</a:t>
            </a:r>
            <a:endParaRPr lang="en-US" sz="1000" dirty="0">
              <a:solidFill>
                <a:prstClr val="black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8175130" y="3707209"/>
            <a:ext cx="3591619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Отсутствие условий для </a:t>
            </a:r>
            <a:r>
              <a:rPr lang="en-US" sz="1000" i="1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'ageing in place'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приводит к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пространственной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изоляции</a:t>
            </a: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25153" y="4978672"/>
            <a:ext cx="11388923" cy="189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458"/>
              </a:lnSpc>
              <a:defRPr/>
            </a:pPr>
            <a:r>
              <a:rPr lang="en-US" sz="1167" dirty="0">
                <a:solidFill>
                  <a:srgbClr val="4967E9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Вовлеченность</a:t>
            </a:r>
            <a:r>
              <a:rPr lang="en-US" sz="1167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(Engagement) в ключевые виды деятельности местного сообщества, социальные связи и </a:t>
            </a:r>
            <a:r>
              <a:rPr lang="en-US" sz="1167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гражданское</a:t>
            </a:r>
            <a:r>
              <a:rPr lang="en-US" sz="1167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167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участие</a:t>
            </a:r>
            <a:r>
              <a:rPr lang="en-US" sz="1167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1167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298946" y="4891943"/>
            <a:ext cx="38099" cy="401538"/>
          </a:xfrm>
          <a:prstGeom prst="rect">
            <a:avLst/>
          </a:prstGeom>
          <a:solidFill>
            <a:srgbClr val="4967E9"/>
          </a:solidFill>
          <a:ln/>
        </p:spPr>
      </p:sp>
      <p:sp>
        <p:nvSpPr>
          <p:cNvPr id="33" name="Text 31"/>
          <p:cNvSpPr/>
          <p:nvPr/>
        </p:nvSpPr>
        <p:spPr>
          <a:xfrm>
            <a:off x="337046" y="5339146"/>
            <a:ext cx="6322418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458" dirty="0">
                <a:solidFill>
                  <a:srgbClr val="1B1B27"/>
                </a:solidFill>
                <a:latin typeface="Bahnschrift SemiCondensed" panose="020B0502040204020203" pitchFamily="34" charset="0"/>
                <a:ea typeface="Corben" pitchFamily="34" charset="-122"/>
                <a:cs typeface="Corben" pitchFamily="34" charset="-120"/>
              </a:rPr>
              <a:t>Концепция «Города, Дружественного к Пожилым»</a:t>
            </a:r>
            <a:endParaRPr lang="en-US" sz="1458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337046" y="5755805"/>
            <a:ext cx="11530608" cy="302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1295834-4BC9-2FC2-41BB-D1BB1DBC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047" y="6457383"/>
            <a:ext cx="2276038" cy="401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0696" y="259854"/>
            <a:ext cx="564653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  <a:defRPr/>
            </a:pPr>
            <a:r>
              <a:rPr lang="en-US" sz="1833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Методология исследования и эмпирическая база</a:t>
            </a:r>
            <a:endParaRPr lang="en-US" sz="1833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30696" y="791369"/>
            <a:ext cx="3764757" cy="311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417"/>
              </a:lnSpc>
              <a:defRPr/>
            </a:pPr>
            <a:r>
              <a:rPr lang="ru-RU" sz="2417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50</a:t>
            </a:r>
            <a:endParaRPr lang="en-US" sz="24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622425" y="1221284"/>
            <a:ext cx="118129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1125"/>
              </a:lnSpc>
              <a:defRPr/>
            </a:pPr>
            <a:r>
              <a:rPr lang="en-US" sz="116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Интервью</a:t>
            </a:r>
            <a:endParaRPr lang="en-US" sz="116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38583" y="1425576"/>
            <a:ext cx="3764757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Общий массив данных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13523" y="791369"/>
            <a:ext cx="3764856" cy="311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417"/>
              </a:lnSpc>
              <a:defRPr/>
            </a:pPr>
            <a:r>
              <a:rPr lang="ru-RU" sz="2417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60+</a:t>
            </a:r>
            <a:endParaRPr lang="en-US" sz="24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505252" y="1221284"/>
            <a:ext cx="118129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1125"/>
              </a:lnSpc>
              <a:defRPr/>
            </a:pPr>
            <a:r>
              <a:rPr lang="ru-RU" sz="1333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Группа 1</a:t>
            </a:r>
            <a:endParaRPr lang="en-US" sz="1333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205685" y="1425576"/>
            <a:ext cx="3764856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1167"/>
              </a:lnSpc>
              <a:defRPr/>
            </a:pP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096448" y="791369"/>
            <a:ext cx="3764757" cy="311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417"/>
              </a:lnSpc>
              <a:defRPr/>
            </a:pPr>
            <a:r>
              <a:rPr lang="ru-RU" sz="2417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80+</a:t>
            </a:r>
            <a:endParaRPr lang="en-US" sz="24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88178" y="1221284"/>
            <a:ext cx="118129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1125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Группа 2</a:t>
            </a:r>
            <a:endParaRPr lang="en-US" sz="1333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96448" y="1425576"/>
            <a:ext cx="3764757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1167"/>
              </a:lnSpc>
              <a:defRPr/>
            </a:pP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30696" y="1718469"/>
            <a:ext cx="2802433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667" dirty="0">
                <a:solidFill>
                  <a:srgbClr val="1B1B27"/>
                </a:solidFill>
                <a:latin typeface="Bahnschrift SemiLight Condensed" panose="020B0502040204020203" pitchFamily="34" charset="0"/>
                <a:ea typeface="Corben" pitchFamily="34" charset="-122"/>
                <a:cs typeface="Corben" pitchFamily="34" charset="-120"/>
              </a:rPr>
              <a:t>Ключевые темы исследования</a:t>
            </a:r>
            <a:endParaRPr lang="en-US" sz="1667" dirty="0">
              <a:solidFill>
                <a:prstClr val="black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30696" y="2190849"/>
            <a:ext cx="1219597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ru-RU" sz="1333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Описание связи с местом и идентичность </a:t>
            </a:r>
            <a:endParaRPr lang="en-US" sz="1333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08123" y="2438003"/>
            <a:ext cx="5650012" cy="302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Анализ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рефлексии</a:t>
            </a:r>
            <a:r>
              <a:rPr lang="en-US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000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информантов</a:t>
            </a:r>
            <a:r>
              <a:rPr lang="ru-RU" sz="1000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жизни  в селах и связи с селом. 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217643" y="2190849"/>
            <a:ext cx="1305024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ru-RU" sz="917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Инфраструктуры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217642" y="2432944"/>
            <a:ext cx="5650012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ru-RU" sz="1000" dirty="0">
                <a:solidFill>
                  <a:prstClr val="black"/>
                </a:solidFill>
                <a:latin typeface="Bahnschrift Light SemiCondensed" panose="020B0502040204020203" pitchFamily="34" charset="0"/>
              </a:rPr>
              <a:t>Удовлетворенность инфраструктурами.</a:t>
            </a:r>
            <a:endParaRPr lang="en-US" sz="1000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30696" y="2962077"/>
            <a:ext cx="2251174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500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Методы анализа данных</a:t>
            </a:r>
            <a:endParaRPr lang="en-US" sz="1500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30696" y="3340001"/>
            <a:ext cx="94457" cy="118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 Light" pitchFamily="34" charset="-122"/>
                <a:cs typeface="Corben Light" pitchFamily="34" charset="-120"/>
              </a:rPr>
              <a:t>01</a:t>
            </a:r>
            <a:endParaRPr lang="en-US" sz="7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30696" y="3487837"/>
            <a:ext cx="3780532" cy="12700"/>
          </a:xfrm>
          <a:prstGeom prst="rect">
            <a:avLst/>
          </a:prstGeom>
          <a:solidFill>
            <a:srgbClr val="4967E9"/>
          </a:solidFill>
          <a:ln/>
        </p:spPr>
      </p:sp>
      <p:sp>
        <p:nvSpPr>
          <p:cNvPr id="20" name="Text 18"/>
          <p:cNvSpPr/>
          <p:nvPr/>
        </p:nvSpPr>
        <p:spPr>
          <a:xfrm>
            <a:off x="330696" y="3560465"/>
            <a:ext cx="2165449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Количественный лексический анализ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30696" y="3764757"/>
            <a:ext cx="3780532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Подсчет частоты употребляемых слов и выявление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ключевых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терминов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205684" y="3340001"/>
            <a:ext cx="94457" cy="118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 Light" pitchFamily="34" charset="-122"/>
                <a:cs typeface="Corben Light" pitchFamily="34" charset="-120"/>
              </a:rPr>
              <a:t>02</a:t>
            </a:r>
            <a:endParaRPr lang="en-US" sz="708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205684" y="3487837"/>
            <a:ext cx="3780532" cy="12700"/>
          </a:xfrm>
          <a:prstGeom prst="rect">
            <a:avLst/>
          </a:prstGeom>
          <a:solidFill>
            <a:srgbClr val="4967E9"/>
          </a:solidFill>
          <a:ln/>
        </p:spPr>
      </p:sp>
      <p:sp>
        <p:nvSpPr>
          <p:cNvPr id="24" name="Text 22"/>
          <p:cNvSpPr/>
          <p:nvPr/>
        </p:nvSpPr>
        <p:spPr>
          <a:xfrm>
            <a:off x="4205684" y="3560465"/>
            <a:ext cx="1330920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Семантический анализ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205684" y="3764757"/>
            <a:ext cx="3780532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Анализ тональности и контекстов употребления слов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методами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NLP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080672" y="3340001"/>
            <a:ext cx="94457" cy="118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 Light" pitchFamily="34" charset="-122"/>
                <a:cs typeface="Corben Light" pitchFamily="34" charset="-120"/>
              </a:rPr>
              <a:t>0</a:t>
            </a:r>
            <a:r>
              <a:rPr lang="en-US" sz="708" dirty="0">
                <a:solidFill>
                  <a:srgbClr val="404155"/>
                </a:solidFill>
                <a:latin typeface="Abadi" panose="020F0502020204030204" pitchFamily="34" charset="0"/>
                <a:ea typeface="Corben Light" pitchFamily="34" charset="-122"/>
                <a:cs typeface="Corben Light" pitchFamily="34" charset="-120"/>
              </a:rPr>
              <a:t>3</a:t>
            </a:r>
            <a:endParaRPr lang="en-US" sz="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8080672" y="3487837"/>
            <a:ext cx="3780532" cy="12700"/>
          </a:xfrm>
          <a:prstGeom prst="rect">
            <a:avLst/>
          </a:prstGeom>
          <a:solidFill>
            <a:srgbClr val="4967E9"/>
          </a:solidFill>
          <a:ln/>
        </p:spPr>
      </p:sp>
      <p:sp>
        <p:nvSpPr>
          <p:cNvPr id="28" name="Text 26"/>
          <p:cNvSpPr/>
          <p:nvPr/>
        </p:nvSpPr>
        <p:spPr>
          <a:xfrm>
            <a:off x="8080673" y="3560465"/>
            <a:ext cx="121443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Машинное обучение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8080672" y="3764757"/>
            <a:ext cx="3780532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Применение алгоритмов для выявления семантических связей и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различий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330696" y="4128493"/>
            <a:ext cx="2772469" cy="23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833"/>
              </a:lnSpc>
              <a:defRPr/>
            </a:pPr>
            <a:r>
              <a:rPr lang="en-US" sz="1500" dirty="0">
                <a:solidFill>
                  <a:srgbClr val="1B1B27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Алгоритмы обработки текстов</a:t>
            </a:r>
            <a:endParaRPr lang="en-US" sz="1500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330696" y="4506417"/>
            <a:ext cx="5718076" cy="569813"/>
          </a:xfrm>
          <a:prstGeom prst="roundRect">
            <a:avLst>
              <a:gd name="adj" fmla="val 696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37853" y="4613573"/>
            <a:ext cx="137060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Синтаксический анализ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437853" y="4817865"/>
            <a:ext cx="5503763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Установление связей между частями предложений с учетом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сложных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конструкций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6155929" y="4516196"/>
            <a:ext cx="5718076" cy="569813"/>
          </a:xfrm>
          <a:prstGeom prst="roundRect">
            <a:avLst>
              <a:gd name="adj" fmla="val 696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250384" y="4613573"/>
            <a:ext cx="1541463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Выделение ключевых слов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6250384" y="4817865"/>
            <a:ext cx="5503763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Идентификация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основных слов и словосочетаний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,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330696" y="5170686"/>
            <a:ext cx="5718076" cy="569813"/>
          </a:xfrm>
          <a:prstGeom prst="roundRect">
            <a:avLst>
              <a:gd name="adj" fmla="val 696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37853" y="5277843"/>
            <a:ext cx="1181298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Анализ тональности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437853" y="5482134"/>
            <a:ext cx="5503763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Определение эмоциональной окраски слов и словосочетаний в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ответах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информантов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6143229" y="5170686"/>
            <a:ext cx="5718076" cy="569813"/>
          </a:xfrm>
          <a:prstGeom prst="roundRect">
            <a:avLst>
              <a:gd name="adj" fmla="val 6966"/>
            </a:avLst>
          </a:prstGeom>
          <a:solidFill>
            <a:srgbClr val="F9F9FF">
              <a:alpha val="95000"/>
            </a:srgbClr>
          </a:solidFill>
          <a:ln w="15240">
            <a:solidFill>
              <a:srgbClr val="B8BFDF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250385" y="5277843"/>
            <a:ext cx="1466156" cy="147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25"/>
              </a:lnSpc>
              <a:defRPr/>
            </a:pPr>
            <a:r>
              <a:rPr lang="en-US" sz="917" dirty="0">
                <a:solidFill>
                  <a:srgbClr val="404155"/>
                </a:solidFill>
                <a:latin typeface="Bahnschrift SemiBold SemiConden" panose="020B0502040204020203" pitchFamily="34" charset="0"/>
                <a:ea typeface="Corben" pitchFamily="34" charset="-122"/>
                <a:cs typeface="Corben" pitchFamily="34" charset="-120"/>
              </a:rPr>
              <a:t>Семантические различия</a:t>
            </a:r>
            <a:endParaRPr lang="en-US" sz="917" dirty="0">
              <a:solidFill>
                <a:prstClr val="black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6250384" y="5482134"/>
            <a:ext cx="5503763" cy="1512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1167"/>
              </a:lnSpc>
              <a:defRPr/>
            </a:pP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Выявление сходств и различий в использовании слов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между</a:t>
            </a:r>
            <a:r>
              <a:rPr lang="en-US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708" dirty="0" err="1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группами</a:t>
            </a:r>
            <a:r>
              <a:rPr lang="ru-RU" sz="708" dirty="0">
                <a:solidFill>
                  <a:srgbClr val="404155"/>
                </a:solidFill>
                <a:latin typeface="Bahnschrift Light SemiCondensed" panose="020B0502040204020203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708" dirty="0">
              <a:solidFill>
                <a:prstClr val="black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1590C24-E887-7D88-BB97-FC13F37A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963" y="6469427"/>
            <a:ext cx="2276038" cy="401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75556" y="376402"/>
            <a:ext cx="10649943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Анализ  описания населенных пунктов</a:t>
            </a:r>
            <a:endParaRPr lang="en-US" sz="3250" dirty="0">
              <a:latin typeface="Bahnschrift SemiBold SemiConden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714776" y="1099874"/>
            <a:ext cx="3390404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ru-RU" sz="2000" dirty="0">
                <a:latin typeface="Bahnschrift SemiBold SemiConden" panose="020B0604020202020204" charset="0"/>
              </a:rPr>
              <a:t>Группа 60+</a:t>
            </a:r>
            <a:endParaRPr lang="en-US" sz="2000" dirty="0">
              <a:latin typeface="Bahnschrift SemiBold SemiConden" panose="020B060402020202020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313778" y="1366673"/>
            <a:ext cx="10088000" cy="1610773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482659" y="1478250"/>
            <a:ext cx="7460754" cy="217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67" b="1" dirty="0">
                <a:latin typeface="Bahnschrift SemiBold SemiConden" panose="020B0604020202020204" charset="0"/>
              </a:rPr>
              <a:t>Общие характеристики </a:t>
            </a:r>
            <a:endParaRPr lang="ru-RU" sz="1667" dirty="0">
              <a:latin typeface="Bahnschrift SemiBold SemiConden" panose="020B0604020202020204" charset="0"/>
            </a:endParaRPr>
          </a:p>
          <a:p>
            <a:r>
              <a:rPr lang="ru-RU" sz="1667" dirty="0">
                <a:latin typeface="Bahnschrift SemiBold SemiConden" panose="020B0604020202020204" charset="0"/>
              </a:rPr>
              <a:t> </a:t>
            </a:r>
            <a:r>
              <a:rPr lang="ru-RU" sz="1667" b="1" dirty="0"/>
              <a:t>«Родное гнездо», «Здесь душа поёт», «Воздух другой — лечит» </a:t>
            </a:r>
          </a:p>
          <a:p>
            <a:r>
              <a:rPr lang="ru-RU" sz="1667" b="1" dirty="0"/>
              <a:t> «Пока здоров — всё сам делаю», «Дрова на два года заготовили» </a:t>
            </a:r>
          </a:p>
          <a:p>
            <a:r>
              <a:rPr lang="ru-RU" sz="1667" b="1" dirty="0"/>
              <a:t> «В городе шум, здесь — тишина», «В Питер не тянет, здесь — дом» </a:t>
            </a:r>
          </a:p>
          <a:p>
            <a:r>
              <a:rPr lang="ru-RU" sz="1667" b="1" dirty="0"/>
              <a:t>«Прадед строил», «Здесь сплавляли лес», «Казармы Аракчеева»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  <p:sp>
        <p:nvSpPr>
          <p:cNvPr id="23" name="Shape 2"/>
          <p:cNvSpPr/>
          <p:nvPr/>
        </p:nvSpPr>
        <p:spPr>
          <a:xfrm>
            <a:off x="1311184" y="3102736"/>
            <a:ext cx="10090593" cy="1779708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4" name="Text 4"/>
          <p:cNvSpPr/>
          <p:nvPr/>
        </p:nvSpPr>
        <p:spPr>
          <a:xfrm>
            <a:off x="1449190" y="3142853"/>
            <a:ext cx="9777556" cy="195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67" b="1" dirty="0">
                <a:latin typeface="Bahnschrift SemiBold SemiConden" panose="020B0604020202020204" charset="0"/>
              </a:rPr>
              <a:t>Физическое описание </a:t>
            </a:r>
            <a:endParaRPr lang="ru-RU" sz="1667" dirty="0">
              <a:latin typeface="Bahnschrift SemiBold SemiConden" panose="020B0604020202020204" charset="0"/>
            </a:endParaRPr>
          </a:p>
          <a:p>
            <a:r>
              <a:rPr lang="ru-RU" sz="1667" b="1" dirty="0">
                <a:latin typeface="Bahnschrift SemiBold SemiConden" panose="020B0604020202020204" charset="0"/>
              </a:rPr>
              <a:t> «Это родное гнездо», «Здесь моя родина», «Прадед дом построил» </a:t>
            </a:r>
          </a:p>
          <a:p>
            <a:r>
              <a:rPr lang="ru-RU" sz="1667" b="1" dirty="0">
                <a:latin typeface="Bahnschrift SemiBold SemiConden" panose="020B0604020202020204" charset="0"/>
              </a:rPr>
              <a:t> «Чистый воздух», «Тишина, спокойствие», «Лес смешанный, хвойный — шикарный воздух» </a:t>
            </a:r>
          </a:p>
          <a:p>
            <a:r>
              <a:rPr lang="ru-RU" sz="1667" b="1" dirty="0">
                <a:latin typeface="Bahnschrift SemiBold SemiConden" panose="020B0604020202020204" charset="0"/>
              </a:rPr>
              <a:t>«Пока здоров — всё сам делаю», «Живём огородом», «Копаюсь в земле — получаем удовольствие» </a:t>
            </a:r>
          </a:p>
          <a:p>
            <a:r>
              <a:rPr lang="ru-RU" sz="1667" b="1" dirty="0">
                <a:latin typeface="Bahnschrift SemiBold SemiConden" panose="020B0604020202020204" charset="0"/>
              </a:rPr>
              <a:t> «Соседи как родные», «Внуки всё лето», «Праздник 9 мая — все собираются» </a:t>
            </a:r>
          </a:p>
          <a:p>
            <a:r>
              <a:rPr lang="ru-RU" sz="1667" b="1" dirty="0">
                <a:latin typeface="Bahnschrift SemiBold SemiConden" panose="020B0604020202020204" charset="0"/>
              </a:rPr>
              <a:t> «В городе соблазнов много, здесь — нет», «Ленинград переименовали — я его бросил» </a:t>
            </a:r>
          </a:p>
        </p:txBody>
      </p:sp>
      <p:sp>
        <p:nvSpPr>
          <p:cNvPr id="25" name="Shape 2"/>
          <p:cNvSpPr/>
          <p:nvPr/>
        </p:nvSpPr>
        <p:spPr>
          <a:xfrm>
            <a:off x="1311184" y="4962672"/>
            <a:ext cx="10090593" cy="1448209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6" name="Text 4"/>
          <p:cNvSpPr/>
          <p:nvPr/>
        </p:nvSpPr>
        <p:spPr>
          <a:xfrm>
            <a:off x="1449190" y="5023555"/>
            <a:ext cx="9667260" cy="1326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67" b="1" dirty="0">
                <a:latin typeface="Bahnschrift SemiBold SemiConden" panose="020B0604020202020204" charset="0"/>
              </a:rPr>
              <a:t>Социальная атмосфера </a:t>
            </a:r>
            <a:endParaRPr lang="ru-RU" sz="1667" dirty="0">
              <a:latin typeface="Bahnschrift SemiBold SemiConden" panose="020B0604020202020204" charset="0"/>
            </a:endParaRPr>
          </a:p>
          <a:p>
            <a:r>
              <a:rPr lang="ru-RU" sz="1667" dirty="0">
                <a:latin typeface="Bahnschrift SemiBold SemiConden" panose="020B0604020202020204" charset="0"/>
              </a:rPr>
              <a:t> «Если заболею сильно — не дождусь скорую», «Медицина очень плохая» 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 «Зимой невыгодно приезжать — дом долго топить», «Дороги не чистят» 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 «У нас квартира в Питере», «Дети в Ленинграде — туда и тянет» 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 «Я одна в этом углу… хоть с котёнком» </a:t>
            </a:r>
          </a:p>
        </p:txBody>
      </p:sp>
      <p:sp>
        <p:nvSpPr>
          <p:cNvPr id="27" name="Shape 15"/>
          <p:cNvSpPr/>
          <p:nvPr/>
        </p:nvSpPr>
        <p:spPr>
          <a:xfrm>
            <a:off x="583803" y="637000"/>
            <a:ext cx="154913" cy="5842285"/>
          </a:xfrm>
          <a:prstGeom prst="rect">
            <a:avLst/>
          </a:prstGeom>
          <a:solidFill>
            <a:srgbClr val="4967E9"/>
          </a:solidFill>
          <a:ln/>
        </p:spPr>
      </p:sp>
    </p:spTree>
    <p:extLst>
      <p:ext uri="{BB962C8B-B14F-4D97-AF65-F5344CB8AC3E}">
        <p14:creationId xmlns:p14="http://schemas.microsoft.com/office/powerpoint/2010/main" val="5106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2339" y="397245"/>
            <a:ext cx="10649943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 Анализ  описания населенных пунктов </a:t>
            </a:r>
            <a:endParaRPr lang="en-US" sz="3250" dirty="0">
              <a:latin typeface="Bahnschrift SemiBold SemiConden" panose="020B060402020202020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714776" y="1099874"/>
            <a:ext cx="3390404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ru-RU" sz="2000" dirty="0">
                <a:latin typeface="Bahnschrift SemiBold SemiConden" panose="020B0604020202020204" charset="0"/>
              </a:rPr>
              <a:t>Группа 80+</a:t>
            </a:r>
            <a:endParaRPr lang="en-US" sz="2000" dirty="0">
              <a:latin typeface="Bahnschrift SemiBold SemiConden" panose="020B060402020202020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420907" y="1421409"/>
            <a:ext cx="9506852" cy="1499195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670357" y="1478250"/>
            <a:ext cx="7460754" cy="217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67" b="1" dirty="0">
                <a:latin typeface="Bahnschrift SemiBold SemiConden" panose="020B0604020202020204" charset="0"/>
              </a:rPr>
              <a:t>Общие характеристики</a:t>
            </a:r>
            <a:endParaRPr lang="ru-RU" sz="1667" dirty="0">
              <a:latin typeface="Bahnschrift SemiBold SemiConden" panose="020B0604020202020204" charset="0"/>
            </a:endParaRPr>
          </a:p>
          <a:p>
            <a:r>
              <a:rPr lang="ru-RU" sz="1667" dirty="0">
                <a:latin typeface="Bahnschrift SemiBold SemiConden" panose="020B0604020202020204" charset="0"/>
              </a:rPr>
              <a:t>«Родное гнездо», «родина», «здесь могилы наши».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«Одиночество».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«Вымирает», «глухо, тихо», «всё гаснет, гаснет, гаснет» 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«Было весело», «народу много», «праздники встречали».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57" t="21397" r="26935" b="66928"/>
          <a:stretch>
            <a:fillRect/>
          </a:stretch>
        </p:blipFill>
        <p:spPr>
          <a:xfrm>
            <a:off x="9917518" y="6457653"/>
            <a:ext cx="2274482" cy="400348"/>
          </a:xfrm>
          <a:prstGeom prst="rect">
            <a:avLst/>
          </a:prstGeom>
        </p:spPr>
      </p:pic>
      <p:sp>
        <p:nvSpPr>
          <p:cNvPr id="23" name="Shape 2"/>
          <p:cNvSpPr/>
          <p:nvPr/>
        </p:nvSpPr>
        <p:spPr>
          <a:xfrm>
            <a:off x="1432426" y="3201516"/>
            <a:ext cx="9509445" cy="1497484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4" name="Text 4"/>
          <p:cNvSpPr/>
          <p:nvPr/>
        </p:nvSpPr>
        <p:spPr>
          <a:xfrm>
            <a:off x="1670357" y="3312183"/>
            <a:ext cx="9777556" cy="195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67" b="1" dirty="0">
                <a:latin typeface="Bahnschrift SemiBold SemiConden" panose="020B0604020202020204" charset="0"/>
              </a:rPr>
              <a:t>Физическое описание:</a:t>
            </a:r>
            <a:endParaRPr lang="ru-RU" sz="1667" dirty="0">
              <a:latin typeface="Bahnschrift SemiBold SemiConden" panose="020B0604020202020204" charset="0"/>
            </a:endParaRPr>
          </a:p>
          <a:p>
            <a:r>
              <a:rPr lang="ru-RU" sz="1667" dirty="0">
                <a:latin typeface="Bahnschrift SemiBold SemiConden" panose="020B0604020202020204" charset="0"/>
              </a:rPr>
              <a:t>«Домишки стали приличнее», «покрасивее стало» 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«Старинные довоенные дома», «коробки каменные остались».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«Летом — народ, зимой — никого».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«Дачники».</a:t>
            </a:r>
          </a:p>
        </p:txBody>
      </p:sp>
      <p:sp>
        <p:nvSpPr>
          <p:cNvPr id="25" name="Shape 2"/>
          <p:cNvSpPr/>
          <p:nvPr/>
        </p:nvSpPr>
        <p:spPr>
          <a:xfrm>
            <a:off x="1432426" y="4896554"/>
            <a:ext cx="9509445" cy="1157113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6" name="Text 4"/>
          <p:cNvSpPr/>
          <p:nvPr/>
        </p:nvSpPr>
        <p:spPr>
          <a:xfrm>
            <a:off x="1662640" y="4952998"/>
            <a:ext cx="9667260" cy="1326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67" b="1" dirty="0">
                <a:latin typeface="Bahnschrift SemiBold SemiConden" panose="020B0604020202020204" charset="0"/>
              </a:rPr>
              <a:t>Социальная атмосфера:</a:t>
            </a:r>
            <a:endParaRPr lang="ru-RU" sz="1667" dirty="0">
              <a:latin typeface="Bahnschrift SemiBold SemiConden" panose="020B0604020202020204" charset="0"/>
            </a:endParaRPr>
          </a:p>
          <a:p>
            <a:r>
              <a:rPr lang="ru-RU" sz="1667" dirty="0">
                <a:latin typeface="Bahnschrift SemiBold SemiConden" panose="020B0604020202020204" charset="0"/>
              </a:rPr>
              <a:t>«Не заброшенная бабушка».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«Золотые люди», «соседи помогают».</a:t>
            </a:r>
          </a:p>
          <a:p>
            <a:r>
              <a:rPr lang="ru-RU" sz="1667" dirty="0">
                <a:latin typeface="Bahnschrift SemiBold SemiConden" panose="020B0604020202020204" charset="0"/>
              </a:rPr>
              <a:t>«Молодёжь не идёт в клуб», «сидят за компьютерами».</a:t>
            </a:r>
          </a:p>
        </p:txBody>
      </p:sp>
      <p:sp>
        <p:nvSpPr>
          <p:cNvPr id="27" name="Shape 15"/>
          <p:cNvSpPr/>
          <p:nvPr/>
        </p:nvSpPr>
        <p:spPr>
          <a:xfrm>
            <a:off x="587604" y="645733"/>
            <a:ext cx="154913" cy="5842285"/>
          </a:xfrm>
          <a:prstGeom prst="rect">
            <a:avLst/>
          </a:prstGeom>
          <a:solidFill>
            <a:srgbClr val="4967E9"/>
          </a:solidFill>
          <a:ln/>
        </p:spPr>
      </p:sp>
    </p:spTree>
    <p:extLst>
      <p:ext uri="{BB962C8B-B14F-4D97-AF65-F5344CB8AC3E}">
        <p14:creationId xmlns:p14="http://schemas.microsoft.com/office/powerpoint/2010/main" val="306379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649647-EC42-4D84-B863-B8B1BCA4AF7F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11187</TotalTime>
  <Words>1931</Words>
  <Application>Microsoft Office PowerPoint</Application>
  <PresentationFormat>Широкоэкранный</PresentationFormat>
  <Paragraphs>237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Abadi</vt:lpstr>
      <vt:lpstr>Arial</vt:lpstr>
      <vt:lpstr>Bahnschrift Light Condensed</vt:lpstr>
      <vt:lpstr>Bahnschrift Light SemiCondensed</vt:lpstr>
      <vt:lpstr>Bahnschrift SemiBold Condensed</vt:lpstr>
      <vt:lpstr>Bahnschrift SemiBold SemiConden</vt:lpstr>
      <vt:lpstr>Bahnschrift SemiCondensed</vt:lpstr>
      <vt:lpstr>Bahnschrift SemiLight Condensed</vt:lpstr>
      <vt:lpstr>Bahnschrift SemiLight SemiConde</vt:lpstr>
      <vt:lpstr>Calibri</vt:lpstr>
      <vt:lpstr>Calibri Light</vt:lpstr>
      <vt:lpstr>Corben</vt:lpstr>
      <vt:lpstr>Times New Roman</vt:lpstr>
      <vt:lpstr>Тема Office</vt:lpstr>
      <vt:lpstr>Старение на месте и идентичность, связанная с местом сельских пожилых людей по данным количественного лексического анализа нарративов интервью   *Источник финансирования: исследование выполнено за счет гранта Российского научного фонда, проект № 24−78−10 118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yasha</dc:creator>
  <cp:lastModifiedBy>Konstantin Galkin</cp:lastModifiedBy>
  <cp:revision>51</cp:revision>
  <dcterms:created xsi:type="dcterms:W3CDTF">2023-12-11T16:42:36Z</dcterms:created>
  <dcterms:modified xsi:type="dcterms:W3CDTF">2025-10-15T22:47:13Z</dcterms:modified>
</cp:coreProperties>
</file>