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70" r:id="rId6"/>
    <p:sldId id="271" r:id="rId7"/>
    <p:sldId id="269" r:id="rId8"/>
    <p:sldId id="268" r:id="rId9"/>
    <p:sldId id="272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E32273-D1E2-443E-BDEE-B3AE7638237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89CA98-8E19-4C70-8BCF-453429DCF60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Пространство села в жизни пожилых людей  </a:t>
          </a:r>
        </a:p>
      </dgm:t>
    </dgm:pt>
    <dgm:pt modelId="{0760863B-80D9-408F-BB28-FB2C67BC7DF2}" type="parTrans" cxnId="{DA4498F0-F415-4D59-A63B-54858FE92CB3}">
      <dgm:prSet/>
      <dgm:spPr/>
      <dgm:t>
        <a:bodyPr/>
        <a:lstStyle/>
        <a:p>
          <a:endParaRPr lang="ru-RU"/>
        </a:p>
      </dgm:t>
    </dgm:pt>
    <dgm:pt modelId="{9B58A14E-EE58-4870-8967-F9158C7A7C0D}" type="sibTrans" cxnId="{DA4498F0-F415-4D59-A63B-54858FE92CB3}">
      <dgm:prSet/>
      <dgm:spPr/>
      <dgm:t>
        <a:bodyPr/>
        <a:lstStyle/>
        <a:p>
          <a:endParaRPr lang="ru-RU"/>
        </a:p>
      </dgm:t>
    </dgm:pt>
    <dgm:pt modelId="{CE3B1798-63AB-42AA-88F7-02656119DAA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Социальное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Бурдье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2007,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Сараф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2011) </a:t>
          </a:r>
        </a:p>
      </dgm:t>
    </dgm:pt>
    <dgm:pt modelId="{91FE02CC-A783-41DD-81F1-557A404508DD}" type="parTrans" cxnId="{DFA47D2A-BC68-4A89-8A45-A047FB1C0817}">
      <dgm:prSet/>
      <dgm:spPr/>
      <dgm:t>
        <a:bodyPr/>
        <a:lstStyle/>
        <a:p>
          <a:endParaRPr lang="ru-RU"/>
        </a:p>
      </dgm:t>
    </dgm:pt>
    <dgm:pt modelId="{2CE7E357-EB7F-4C59-8160-918A2C038B5E}" type="sibTrans" cxnId="{DFA47D2A-BC68-4A89-8A45-A047FB1C0817}">
      <dgm:prSet/>
      <dgm:spPr/>
      <dgm:t>
        <a:bodyPr/>
        <a:lstStyle/>
        <a:p>
          <a:endParaRPr lang="ru-RU"/>
        </a:p>
      </dgm:t>
    </dgm:pt>
    <dgm:pt modelId="{D9648C21-2B41-4FA8-90BA-3907AD2ABD3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Коммуникации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Liu, 2003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Doheny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2017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; Богданова, Галкин, 2024)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endParaRPr lang="ru-RU" dirty="0"/>
        </a:p>
      </dgm:t>
    </dgm:pt>
    <dgm:pt modelId="{F777DF13-C83C-4E8F-BCA3-7A4661D82A5D}" type="parTrans" cxnId="{F306EE9D-65DD-4844-9822-4F0D69083135}">
      <dgm:prSet/>
      <dgm:spPr/>
      <dgm:t>
        <a:bodyPr/>
        <a:lstStyle/>
        <a:p>
          <a:endParaRPr lang="ru-RU"/>
        </a:p>
      </dgm:t>
    </dgm:pt>
    <dgm:pt modelId="{813D2C1E-08DC-4A7E-B0EE-48DABFC9AD0C}" type="sibTrans" cxnId="{F306EE9D-65DD-4844-9822-4F0D69083135}">
      <dgm:prSet/>
      <dgm:spPr/>
      <dgm:t>
        <a:bodyPr/>
        <a:lstStyle/>
        <a:p>
          <a:endParaRPr lang="ru-RU"/>
        </a:p>
      </dgm:t>
    </dgm:pt>
    <dgm:pt modelId="{A1AE7780-393C-4FAE-A346-2C4521DD03D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Место и инфраструктуры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Law, 2009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Li, 2018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Manggat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2018)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gm:t>
    </dgm:pt>
    <dgm:pt modelId="{D9053CF1-D74D-4432-8F2D-F15F245F24AA}" type="parTrans" cxnId="{863189E0-876B-46A4-90BF-D75A5A5D0D59}">
      <dgm:prSet/>
      <dgm:spPr/>
      <dgm:t>
        <a:bodyPr/>
        <a:lstStyle/>
        <a:p>
          <a:endParaRPr lang="ru-RU"/>
        </a:p>
      </dgm:t>
    </dgm:pt>
    <dgm:pt modelId="{12270479-CA32-45C3-8B2A-44C88CFAD2EB}" type="sibTrans" cxnId="{863189E0-876B-46A4-90BF-D75A5A5D0D59}">
      <dgm:prSet/>
      <dgm:spPr/>
      <dgm:t>
        <a:bodyPr/>
        <a:lstStyle/>
        <a:p>
          <a:endParaRPr lang="ru-RU"/>
        </a:p>
      </dgm:t>
    </dgm:pt>
    <dgm:pt modelId="{D17E1062-EBD3-46D6-9206-82CC9FC908F2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Культурное (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Бурдье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2007,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Сараф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2011) </a:t>
          </a:r>
        </a:p>
      </dgm:t>
    </dgm:pt>
    <dgm:pt modelId="{478A88C9-D00C-442B-B4C5-A3CF942AFD97}" type="parTrans" cxnId="{8D428B77-D60C-4CC8-9702-C37AD7363544}">
      <dgm:prSet/>
      <dgm:spPr/>
      <dgm:t>
        <a:bodyPr/>
        <a:lstStyle/>
        <a:p>
          <a:endParaRPr lang="ru-RU"/>
        </a:p>
      </dgm:t>
    </dgm:pt>
    <dgm:pt modelId="{F6830DFD-A30C-4F71-8C21-12C5BCBD511F}" type="sibTrans" cxnId="{8D428B77-D60C-4CC8-9702-C37AD7363544}">
      <dgm:prSet/>
      <dgm:spPr/>
      <dgm:t>
        <a:bodyPr/>
        <a:lstStyle/>
        <a:p>
          <a:endParaRPr lang="ru-RU"/>
        </a:p>
      </dgm:t>
    </dgm:pt>
    <dgm:pt modelId="{5BF7A70E-ED2A-44C4-A4FF-A6CF25C9EED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Связь с местом 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Burholt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2012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Wiles et. al., 2020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Gieling</a:t>
          </a:r>
          <a:r>
            <a:rPr lang="en-U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et. al., 2019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</dgm:t>
    </dgm:pt>
    <dgm:pt modelId="{D5D62261-5686-430E-8D0A-87EF72319D75}" type="parTrans" cxnId="{9C7E2A8C-F19B-4165-8860-CFAF30F26D7E}">
      <dgm:prSet/>
      <dgm:spPr/>
      <dgm:t>
        <a:bodyPr/>
        <a:lstStyle/>
        <a:p>
          <a:endParaRPr lang="ru-RU"/>
        </a:p>
      </dgm:t>
    </dgm:pt>
    <dgm:pt modelId="{9E9D5C43-135F-4EA5-89B9-AD4CC7046F53}" type="sibTrans" cxnId="{9C7E2A8C-F19B-4165-8860-CFAF30F26D7E}">
      <dgm:prSet/>
      <dgm:spPr/>
      <dgm:t>
        <a:bodyPr/>
        <a:lstStyle/>
        <a:p>
          <a:endParaRPr lang="ru-RU"/>
        </a:p>
      </dgm:t>
    </dgm:pt>
    <dgm:pt modelId="{D990487A-EBD3-4CDE-AA52-78A73CB331F2}" type="pres">
      <dgm:prSet presAssocID="{6DE32273-D1E2-443E-BDEE-B3AE763823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0559A17-1DCF-493B-AE18-B49A3DFB04E3}" type="pres">
      <dgm:prSet presAssocID="{7489CA98-8E19-4C70-8BCF-453429DCF607}" presName="hierRoot1" presStyleCnt="0"/>
      <dgm:spPr/>
    </dgm:pt>
    <dgm:pt modelId="{F48FED59-6119-40C0-B53A-FD564CCBA62F}" type="pres">
      <dgm:prSet presAssocID="{7489CA98-8E19-4C70-8BCF-453429DCF607}" presName="composite" presStyleCnt="0"/>
      <dgm:spPr/>
    </dgm:pt>
    <dgm:pt modelId="{9A1EF2DF-AE3D-4841-AC69-392413376204}" type="pres">
      <dgm:prSet presAssocID="{7489CA98-8E19-4C70-8BCF-453429DCF607}" presName="background" presStyleLbl="node0" presStyleIdx="0" presStyleCnt="1"/>
      <dgm:spPr/>
    </dgm:pt>
    <dgm:pt modelId="{81B6E8B7-E149-41B8-A133-661C74C1D98E}" type="pres">
      <dgm:prSet presAssocID="{7489CA98-8E19-4C70-8BCF-453429DCF607}" presName="text" presStyleLbl="fgAcc0" presStyleIdx="0" presStyleCnt="1">
        <dgm:presLayoutVars>
          <dgm:chPref val="3"/>
        </dgm:presLayoutVars>
      </dgm:prSet>
      <dgm:spPr/>
    </dgm:pt>
    <dgm:pt modelId="{EC7A7CA9-0218-49C2-BBDB-BA9C6579A368}" type="pres">
      <dgm:prSet presAssocID="{7489CA98-8E19-4C70-8BCF-453429DCF607}" presName="hierChild2" presStyleCnt="0"/>
      <dgm:spPr/>
    </dgm:pt>
    <dgm:pt modelId="{142EBEB0-11E9-45A2-9C79-0278BEDDDF11}" type="pres">
      <dgm:prSet presAssocID="{91FE02CC-A783-41DD-81F1-557A404508DD}" presName="Name10" presStyleLbl="parChTrans1D2" presStyleIdx="0" presStyleCnt="2"/>
      <dgm:spPr/>
    </dgm:pt>
    <dgm:pt modelId="{ADF41FDD-EB49-4D7C-9251-626358823DAE}" type="pres">
      <dgm:prSet presAssocID="{CE3B1798-63AB-42AA-88F7-02656119DAA7}" presName="hierRoot2" presStyleCnt="0"/>
      <dgm:spPr/>
    </dgm:pt>
    <dgm:pt modelId="{05B3EAA5-39AA-4308-AAC4-12C9C1500C01}" type="pres">
      <dgm:prSet presAssocID="{CE3B1798-63AB-42AA-88F7-02656119DAA7}" presName="composite2" presStyleCnt="0"/>
      <dgm:spPr/>
    </dgm:pt>
    <dgm:pt modelId="{62C66D9E-0911-4C69-B2BA-04527C7F3AFE}" type="pres">
      <dgm:prSet presAssocID="{CE3B1798-63AB-42AA-88F7-02656119DAA7}" presName="background2" presStyleLbl="node2" presStyleIdx="0" presStyleCnt="2"/>
      <dgm:spPr/>
    </dgm:pt>
    <dgm:pt modelId="{AE4A069A-83C2-485B-821C-A11053B462A0}" type="pres">
      <dgm:prSet presAssocID="{CE3B1798-63AB-42AA-88F7-02656119DAA7}" presName="text2" presStyleLbl="fgAcc2" presStyleIdx="0" presStyleCnt="2">
        <dgm:presLayoutVars>
          <dgm:chPref val="3"/>
        </dgm:presLayoutVars>
      </dgm:prSet>
      <dgm:spPr/>
    </dgm:pt>
    <dgm:pt modelId="{C4B343CE-F2AC-400F-92D9-8556143FEC64}" type="pres">
      <dgm:prSet presAssocID="{CE3B1798-63AB-42AA-88F7-02656119DAA7}" presName="hierChild3" presStyleCnt="0"/>
      <dgm:spPr/>
    </dgm:pt>
    <dgm:pt modelId="{A1532F35-2CE7-40A5-96BB-0A1CAE8094DF}" type="pres">
      <dgm:prSet presAssocID="{F777DF13-C83C-4E8F-BCA3-7A4661D82A5D}" presName="Name17" presStyleLbl="parChTrans1D3" presStyleIdx="0" presStyleCnt="3"/>
      <dgm:spPr/>
    </dgm:pt>
    <dgm:pt modelId="{E2636BCD-7CB9-4869-88D8-BB4FD0E8308F}" type="pres">
      <dgm:prSet presAssocID="{D9648C21-2B41-4FA8-90BA-3907AD2ABD3E}" presName="hierRoot3" presStyleCnt="0"/>
      <dgm:spPr/>
    </dgm:pt>
    <dgm:pt modelId="{0432CE2A-8F4E-4E25-8D97-23E8A598E567}" type="pres">
      <dgm:prSet presAssocID="{D9648C21-2B41-4FA8-90BA-3907AD2ABD3E}" presName="composite3" presStyleCnt="0"/>
      <dgm:spPr/>
    </dgm:pt>
    <dgm:pt modelId="{2EB242F2-1675-4E47-A84B-8456246E625F}" type="pres">
      <dgm:prSet presAssocID="{D9648C21-2B41-4FA8-90BA-3907AD2ABD3E}" presName="background3" presStyleLbl="node3" presStyleIdx="0" presStyleCnt="3"/>
      <dgm:spPr/>
    </dgm:pt>
    <dgm:pt modelId="{5BE151A5-1068-48F0-A0FF-B7B13E2E2C75}" type="pres">
      <dgm:prSet presAssocID="{D9648C21-2B41-4FA8-90BA-3907AD2ABD3E}" presName="text3" presStyleLbl="fgAcc3" presStyleIdx="0" presStyleCnt="3">
        <dgm:presLayoutVars>
          <dgm:chPref val="3"/>
        </dgm:presLayoutVars>
      </dgm:prSet>
      <dgm:spPr/>
    </dgm:pt>
    <dgm:pt modelId="{DF8FA5C0-D3DA-468B-B040-E5D2C0A46D5A}" type="pres">
      <dgm:prSet presAssocID="{D9648C21-2B41-4FA8-90BA-3907AD2ABD3E}" presName="hierChild4" presStyleCnt="0"/>
      <dgm:spPr/>
    </dgm:pt>
    <dgm:pt modelId="{DB8F1821-731F-49F2-A394-4E17975CB8D7}" type="pres">
      <dgm:prSet presAssocID="{D9053CF1-D74D-4432-8F2D-F15F245F24AA}" presName="Name17" presStyleLbl="parChTrans1D3" presStyleIdx="1" presStyleCnt="3"/>
      <dgm:spPr/>
    </dgm:pt>
    <dgm:pt modelId="{06AF3E3E-BE8B-4B81-AEBB-205DB4D67AA0}" type="pres">
      <dgm:prSet presAssocID="{A1AE7780-393C-4FAE-A346-2C4521DD03DE}" presName="hierRoot3" presStyleCnt="0"/>
      <dgm:spPr/>
    </dgm:pt>
    <dgm:pt modelId="{BF9AC351-8E98-459E-8FDC-236395BBC2F3}" type="pres">
      <dgm:prSet presAssocID="{A1AE7780-393C-4FAE-A346-2C4521DD03DE}" presName="composite3" presStyleCnt="0"/>
      <dgm:spPr/>
    </dgm:pt>
    <dgm:pt modelId="{4873C29F-3FF7-467B-AC9B-AFF6F7B0CE29}" type="pres">
      <dgm:prSet presAssocID="{A1AE7780-393C-4FAE-A346-2C4521DD03DE}" presName="background3" presStyleLbl="node3" presStyleIdx="1" presStyleCnt="3"/>
      <dgm:spPr/>
    </dgm:pt>
    <dgm:pt modelId="{82B34495-AF59-49D9-AD5C-9C4127D79E5F}" type="pres">
      <dgm:prSet presAssocID="{A1AE7780-393C-4FAE-A346-2C4521DD03DE}" presName="text3" presStyleLbl="fgAcc3" presStyleIdx="1" presStyleCnt="3" custLinFactNeighborX="863" custLinFactNeighborY="2137">
        <dgm:presLayoutVars>
          <dgm:chPref val="3"/>
        </dgm:presLayoutVars>
      </dgm:prSet>
      <dgm:spPr/>
    </dgm:pt>
    <dgm:pt modelId="{3811EF8A-19AE-42AB-87A5-20EAC0364778}" type="pres">
      <dgm:prSet presAssocID="{A1AE7780-393C-4FAE-A346-2C4521DD03DE}" presName="hierChild4" presStyleCnt="0"/>
      <dgm:spPr/>
    </dgm:pt>
    <dgm:pt modelId="{5BC63A17-A6ED-4E41-9D92-62E623C618A8}" type="pres">
      <dgm:prSet presAssocID="{478A88C9-D00C-442B-B4C5-A3CF942AFD97}" presName="Name10" presStyleLbl="parChTrans1D2" presStyleIdx="1" presStyleCnt="2"/>
      <dgm:spPr/>
    </dgm:pt>
    <dgm:pt modelId="{448ACE1E-1305-4D81-A2FD-1FBBB1E24307}" type="pres">
      <dgm:prSet presAssocID="{D17E1062-EBD3-46D6-9206-82CC9FC908F2}" presName="hierRoot2" presStyleCnt="0"/>
      <dgm:spPr/>
    </dgm:pt>
    <dgm:pt modelId="{8FAAB9BE-134E-46FE-A99B-F9D685343D7C}" type="pres">
      <dgm:prSet presAssocID="{D17E1062-EBD3-46D6-9206-82CC9FC908F2}" presName="composite2" presStyleCnt="0"/>
      <dgm:spPr/>
    </dgm:pt>
    <dgm:pt modelId="{EBFE54FD-E270-4D83-80CA-AC503C1A7F4E}" type="pres">
      <dgm:prSet presAssocID="{D17E1062-EBD3-46D6-9206-82CC9FC908F2}" presName="background2" presStyleLbl="node2" presStyleIdx="1" presStyleCnt="2"/>
      <dgm:spPr/>
    </dgm:pt>
    <dgm:pt modelId="{8294EA8C-E708-42DD-B0BF-65B6B5DBC566}" type="pres">
      <dgm:prSet presAssocID="{D17E1062-EBD3-46D6-9206-82CC9FC908F2}" presName="text2" presStyleLbl="fgAcc2" presStyleIdx="1" presStyleCnt="2">
        <dgm:presLayoutVars>
          <dgm:chPref val="3"/>
        </dgm:presLayoutVars>
      </dgm:prSet>
      <dgm:spPr/>
    </dgm:pt>
    <dgm:pt modelId="{E18D1A15-D20B-456D-A1F6-4291DF86F006}" type="pres">
      <dgm:prSet presAssocID="{D17E1062-EBD3-46D6-9206-82CC9FC908F2}" presName="hierChild3" presStyleCnt="0"/>
      <dgm:spPr/>
    </dgm:pt>
    <dgm:pt modelId="{9890A8E1-8D80-49A7-AA8C-5F01442A607D}" type="pres">
      <dgm:prSet presAssocID="{D5D62261-5686-430E-8D0A-87EF72319D75}" presName="Name17" presStyleLbl="parChTrans1D3" presStyleIdx="2" presStyleCnt="3"/>
      <dgm:spPr/>
    </dgm:pt>
    <dgm:pt modelId="{C3C566C4-3797-46C1-8A6D-93838C6D1999}" type="pres">
      <dgm:prSet presAssocID="{5BF7A70E-ED2A-44C4-A4FF-A6CF25C9EED7}" presName="hierRoot3" presStyleCnt="0"/>
      <dgm:spPr/>
    </dgm:pt>
    <dgm:pt modelId="{9561A1B4-3C23-4CC0-B133-4C437C40F0E0}" type="pres">
      <dgm:prSet presAssocID="{5BF7A70E-ED2A-44C4-A4FF-A6CF25C9EED7}" presName="composite3" presStyleCnt="0"/>
      <dgm:spPr/>
    </dgm:pt>
    <dgm:pt modelId="{1A672F7E-3B62-4562-BCCC-CFD568507B2C}" type="pres">
      <dgm:prSet presAssocID="{5BF7A70E-ED2A-44C4-A4FF-A6CF25C9EED7}" presName="background3" presStyleLbl="node3" presStyleIdx="2" presStyleCnt="3"/>
      <dgm:spPr/>
    </dgm:pt>
    <dgm:pt modelId="{7C75DBD3-70F8-4D30-BC3B-ABE2B9673A84}" type="pres">
      <dgm:prSet presAssocID="{5BF7A70E-ED2A-44C4-A4FF-A6CF25C9EED7}" presName="text3" presStyleLbl="fgAcc3" presStyleIdx="2" presStyleCnt="3">
        <dgm:presLayoutVars>
          <dgm:chPref val="3"/>
        </dgm:presLayoutVars>
      </dgm:prSet>
      <dgm:spPr/>
    </dgm:pt>
    <dgm:pt modelId="{497AE9AA-E6AB-494B-B872-1F016D501C0F}" type="pres">
      <dgm:prSet presAssocID="{5BF7A70E-ED2A-44C4-A4FF-A6CF25C9EED7}" presName="hierChild4" presStyleCnt="0"/>
      <dgm:spPr/>
    </dgm:pt>
  </dgm:ptLst>
  <dgm:cxnLst>
    <dgm:cxn modelId="{23969303-D8A2-40FE-B154-07748DE13F52}" type="presOf" srcId="{D9053CF1-D74D-4432-8F2D-F15F245F24AA}" destId="{DB8F1821-731F-49F2-A394-4E17975CB8D7}" srcOrd="0" destOrd="0" presId="urn:microsoft.com/office/officeart/2005/8/layout/hierarchy1"/>
    <dgm:cxn modelId="{1801C123-49E7-42CA-B9C2-4547230CD63F}" type="presOf" srcId="{D9648C21-2B41-4FA8-90BA-3907AD2ABD3E}" destId="{5BE151A5-1068-48F0-A0FF-B7B13E2E2C75}" srcOrd="0" destOrd="0" presId="urn:microsoft.com/office/officeart/2005/8/layout/hierarchy1"/>
    <dgm:cxn modelId="{DFA47D2A-BC68-4A89-8A45-A047FB1C0817}" srcId="{7489CA98-8E19-4C70-8BCF-453429DCF607}" destId="{CE3B1798-63AB-42AA-88F7-02656119DAA7}" srcOrd="0" destOrd="0" parTransId="{91FE02CC-A783-41DD-81F1-557A404508DD}" sibTransId="{2CE7E357-EB7F-4C59-8160-918A2C038B5E}"/>
    <dgm:cxn modelId="{EB021731-8756-49D3-9FB8-B61FD38BDEE7}" type="presOf" srcId="{F777DF13-C83C-4E8F-BCA3-7A4661D82A5D}" destId="{A1532F35-2CE7-40A5-96BB-0A1CAE8094DF}" srcOrd="0" destOrd="0" presId="urn:microsoft.com/office/officeart/2005/8/layout/hierarchy1"/>
    <dgm:cxn modelId="{43A2DC31-0633-4E5D-A0C1-865BB2F6F642}" type="presOf" srcId="{D5D62261-5686-430E-8D0A-87EF72319D75}" destId="{9890A8E1-8D80-49A7-AA8C-5F01442A607D}" srcOrd="0" destOrd="0" presId="urn:microsoft.com/office/officeart/2005/8/layout/hierarchy1"/>
    <dgm:cxn modelId="{2D5AAA43-EB43-4D19-B279-2A79A249B232}" type="presOf" srcId="{D17E1062-EBD3-46D6-9206-82CC9FC908F2}" destId="{8294EA8C-E708-42DD-B0BF-65B6B5DBC566}" srcOrd="0" destOrd="0" presId="urn:microsoft.com/office/officeart/2005/8/layout/hierarchy1"/>
    <dgm:cxn modelId="{2799396C-C2F9-4A71-BB82-EA0B875BE008}" type="presOf" srcId="{478A88C9-D00C-442B-B4C5-A3CF942AFD97}" destId="{5BC63A17-A6ED-4E41-9D92-62E623C618A8}" srcOrd="0" destOrd="0" presId="urn:microsoft.com/office/officeart/2005/8/layout/hierarchy1"/>
    <dgm:cxn modelId="{8D428B77-D60C-4CC8-9702-C37AD7363544}" srcId="{7489CA98-8E19-4C70-8BCF-453429DCF607}" destId="{D17E1062-EBD3-46D6-9206-82CC9FC908F2}" srcOrd="1" destOrd="0" parTransId="{478A88C9-D00C-442B-B4C5-A3CF942AFD97}" sibTransId="{F6830DFD-A30C-4F71-8C21-12C5BCBD511F}"/>
    <dgm:cxn modelId="{9C7E2A8C-F19B-4165-8860-CFAF30F26D7E}" srcId="{D17E1062-EBD3-46D6-9206-82CC9FC908F2}" destId="{5BF7A70E-ED2A-44C4-A4FF-A6CF25C9EED7}" srcOrd="0" destOrd="0" parTransId="{D5D62261-5686-430E-8D0A-87EF72319D75}" sibTransId="{9E9D5C43-135F-4EA5-89B9-AD4CC7046F53}"/>
    <dgm:cxn modelId="{F65EDD94-D70A-405B-AAC1-B404070E5294}" type="presOf" srcId="{7489CA98-8E19-4C70-8BCF-453429DCF607}" destId="{81B6E8B7-E149-41B8-A133-661C74C1D98E}" srcOrd="0" destOrd="0" presId="urn:microsoft.com/office/officeart/2005/8/layout/hierarchy1"/>
    <dgm:cxn modelId="{F306EE9D-65DD-4844-9822-4F0D69083135}" srcId="{CE3B1798-63AB-42AA-88F7-02656119DAA7}" destId="{D9648C21-2B41-4FA8-90BA-3907AD2ABD3E}" srcOrd="0" destOrd="0" parTransId="{F777DF13-C83C-4E8F-BCA3-7A4661D82A5D}" sibTransId="{813D2C1E-08DC-4A7E-B0EE-48DABFC9AD0C}"/>
    <dgm:cxn modelId="{C3658AAE-E78C-4E64-B93E-E75176498C82}" type="presOf" srcId="{5BF7A70E-ED2A-44C4-A4FF-A6CF25C9EED7}" destId="{7C75DBD3-70F8-4D30-BC3B-ABE2B9673A84}" srcOrd="0" destOrd="0" presId="urn:microsoft.com/office/officeart/2005/8/layout/hierarchy1"/>
    <dgm:cxn modelId="{9FE67DB3-1431-48F1-A85F-C52D116DA7C0}" type="presOf" srcId="{A1AE7780-393C-4FAE-A346-2C4521DD03DE}" destId="{82B34495-AF59-49D9-AD5C-9C4127D79E5F}" srcOrd="0" destOrd="0" presId="urn:microsoft.com/office/officeart/2005/8/layout/hierarchy1"/>
    <dgm:cxn modelId="{031FFBD8-2689-42A7-825C-D6F164BFB011}" type="presOf" srcId="{CE3B1798-63AB-42AA-88F7-02656119DAA7}" destId="{AE4A069A-83C2-485B-821C-A11053B462A0}" srcOrd="0" destOrd="0" presId="urn:microsoft.com/office/officeart/2005/8/layout/hierarchy1"/>
    <dgm:cxn modelId="{863189E0-876B-46A4-90BF-D75A5A5D0D59}" srcId="{CE3B1798-63AB-42AA-88F7-02656119DAA7}" destId="{A1AE7780-393C-4FAE-A346-2C4521DD03DE}" srcOrd="1" destOrd="0" parTransId="{D9053CF1-D74D-4432-8F2D-F15F245F24AA}" sibTransId="{12270479-CA32-45C3-8B2A-44C88CFAD2EB}"/>
    <dgm:cxn modelId="{FD17FFE1-61DD-4D3F-B2FB-3BC4220AA6A4}" type="presOf" srcId="{91FE02CC-A783-41DD-81F1-557A404508DD}" destId="{142EBEB0-11E9-45A2-9C79-0278BEDDDF11}" srcOrd="0" destOrd="0" presId="urn:microsoft.com/office/officeart/2005/8/layout/hierarchy1"/>
    <dgm:cxn modelId="{8B8EF7E8-7C5E-4AA9-BB3B-05D64D79DFD0}" type="presOf" srcId="{6DE32273-D1E2-443E-BDEE-B3AE7638237E}" destId="{D990487A-EBD3-4CDE-AA52-78A73CB331F2}" srcOrd="0" destOrd="0" presId="urn:microsoft.com/office/officeart/2005/8/layout/hierarchy1"/>
    <dgm:cxn modelId="{DA4498F0-F415-4D59-A63B-54858FE92CB3}" srcId="{6DE32273-D1E2-443E-BDEE-B3AE7638237E}" destId="{7489CA98-8E19-4C70-8BCF-453429DCF607}" srcOrd="0" destOrd="0" parTransId="{0760863B-80D9-408F-BB28-FB2C67BC7DF2}" sibTransId="{9B58A14E-EE58-4870-8967-F9158C7A7C0D}"/>
    <dgm:cxn modelId="{D5D4FF7F-4C54-4942-B826-10E82AE6F08A}" type="presParOf" srcId="{D990487A-EBD3-4CDE-AA52-78A73CB331F2}" destId="{D0559A17-1DCF-493B-AE18-B49A3DFB04E3}" srcOrd="0" destOrd="0" presId="urn:microsoft.com/office/officeart/2005/8/layout/hierarchy1"/>
    <dgm:cxn modelId="{1721F53A-DA23-4F6F-A528-14865A05CAE0}" type="presParOf" srcId="{D0559A17-1DCF-493B-AE18-B49A3DFB04E3}" destId="{F48FED59-6119-40C0-B53A-FD564CCBA62F}" srcOrd="0" destOrd="0" presId="urn:microsoft.com/office/officeart/2005/8/layout/hierarchy1"/>
    <dgm:cxn modelId="{A48FAD82-6B03-46CA-931F-6819E4E32E01}" type="presParOf" srcId="{F48FED59-6119-40C0-B53A-FD564CCBA62F}" destId="{9A1EF2DF-AE3D-4841-AC69-392413376204}" srcOrd="0" destOrd="0" presId="urn:microsoft.com/office/officeart/2005/8/layout/hierarchy1"/>
    <dgm:cxn modelId="{1226412E-8E00-462F-BC40-A7898D1A9C98}" type="presParOf" srcId="{F48FED59-6119-40C0-B53A-FD564CCBA62F}" destId="{81B6E8B7-E149-41B8-A133-661C74C1D98E}" srcOrd="1" destOrd="0" presId="urn:microsoft.com/office/officeart/2005/8/layout/hierarchy1"/>
    <dgm:cxn modelId="{D8015B3A-4308-4981-A8F9-1ABBCD0349A2}" type="presParOf" srcId="{D0559A17-1DCF-493B-AE18-B49A3DFB04E3}" destId="{EC7A7CA9-0218-49C2-BBDB-BA9C6579A368}" srcOrd="1" destOrd="0" presId="urn:microsoft.com/office/officeart/2005/8/layout/hierarchy1"/>
    <dgm:cxn modelId="{12954C7D-D344-4836-AFC9-336DD69FEF29}" type="presParOf" srcId="{EC7A7CA9-0218-49C2-BBDB-BA9C6579A368}" destId="{142EBEB0-11E9-45A2-9C79-0278BEDDDF11}" srcOrd="0" destOrd="0" presId="urn:microsoft.com/office/officeart/2005/8/layout/hierarchy1"/>
    <dgm:cxn modelId="{FD3688EB-E6C2-4F08-A0C9-28467388E392}" type="presParOf" srcId="{EC7A7CA9-0218-49C2-BBDB-BA9C6579A368}" destId="{ADF41FDD-EB49-4D7C-9251-626358823DAE}" srcOrd="1" destOrd="0" presId="urn:microsoft.com/office/officeart/2005/8/layout/hierarchy1"/>
    <dgm:cxn modelId="{511D4CF6-59C7-440F-8B72-FD69918ADE78}" type="presParOf" srcId="{ADF41FDD-EB49-4D7C-9251-626358823DAE}" destId="{05B3EAA5-39AA-4308-AAC4-12C9C1500C01}" srcOrd="0" destOrd="0" presId="urn:microsoft.com/office/officeart/2005/8/layout/hierarchy1"/>
    <dgm:cxn modelId="{FD5AB20F-67C2-4DC7-ABC9-CD2BD6087A1B}" type="presParOf" srcId="{05B3EAA5-39AA-4308-AAC4-12C9C1500C01}" destId="{62C66D9E-0911-4C69-B2BA-04527C7F3AFE}" srcOrd="0" destOrd="0" presId="urn:microsoft.com/office/officeart/2005/8/layout/hierarchy1"/>
    <dgm:cxn modelId="{77A8868C-0ED2-4571-856B-18FC57D11154}" type="presParOf" srcId="{05B3EAA5-39AA-4308-AAC4-12C9C1500C01}" destId="{AE4A069A-83C2-485B-821C-A11053B462A0}" srcOrd="1" destOrd="0" presId="urn:microsoft.com/office/officeart/2005/8/layout/hierarchy1"/>
    <dgm:cxn modelId="{9BCCBFBB-E374-41B7-91B9-945FC2EB2A95}" type="presParOf" srcId="{ADF41FDD-EB49-4D7C-9251-626358823DAE}" destId="{C4B343CE-F2AC-400F-92D9-8556143FEC64}" srcOrd="1" destOrd="0" presId="urn:microsoft.com/office/officeart/2005/8/layout/hierarchy1"/>
    <dgm:cxn modelId="{031C9198-852E-4909-8A74-365917C80059}" type="presParOf" srcId="{C4B343CE-F2AC-400F-92D9-8556143FEC64}" destId="{A1532F35-2CE7-40A5-96BB-0A1CAE8094DF}" srcOrd="0" destOrd="0" presId="urn:microsoft.com/office/officeart/2005/8/layout/hierarchy1"/>
    <dgm:cxn modelId="{98C7AF1B-95D5-4943-8EF6-CC06031DB72F}" type="presParOf" srcId="{C4B343CE-F2AC-400F-92D9-8556143FEC64}" destId="{E2636BCD-7CB9-4869-88D8-BB4FD0E8308F}" srcOrd="1" destOrd="0" presId="urn:microsoft.com/office/officeart/2005/8/layout/hierarchy1"/>
    <dgm:cxn modelId="{A4A5C9E7-D8F1-4870-9B7F-1E6789F72ACA}" type="presParOf" srcId="{E2636BCD-7CB9-4869-88D8-BB4FD0E8308F}" destId="{0432CE2A-8F4E-4E25-8D97-23E8A598E567}" srcOrd="0" destOrd="0" presId="urn:microsoft.com/office/officeart/2005/8/layout/hierarchy1"/>
    <dgm:cxn modelId="{925756F5-B953-4BA0-A9CA-34F7EC1AAF57}" type="presParOf" srcId="{0432CE2A-8F4E-4E25-8D97-23E8A598E567}" destId="{2EB242F2-1675-4E47-A84B-8456246E625F}" srcOrd="0" destOrd="0" presId="urn:microsoft.com/office/officeart/2005/8/layout/hierarchy1"/>
    <dgm:cxn modelId="{7DAEFDB4-F129-4E24-B838-8C01AA92CE07}" type="presParOf" srcId="{0432CE2A-8F4E-4E25-8D97-23E8A598E567}" destId="{5BE151A5-1068-48F0-A0FF-B7B13E2E2C75}" srcOrd="1" destOrd="0" presId="urn:microsoft.com/office/officeart/2005/8/layout/hierarchy1"/>
    <dgm:cxn modelId="{9BDA70EC-2BD6-4C34-B5C6-E79C3A44BB97}" type="presParOf" srcId="{E2636BCD-7CB9-4869-88D8-BB4FD0E8308F}" destId="{DF8FA5C0-D3DA-468B-B040-E5D2C0A46D5A}" srcOrd="1" destOrd="0" presId="urn:microsoft.com/office/officeart/2005/8/layout/hierarchy1"/>
    <dgm:cxn modelId="{1266A3BF-8DD3-4997-BFA6-CB88F980F6D7}" type="presParOf" srcId="{C4B343CE-F2AC-400F-92D9-8556143FEC64}" destId="{DB8F1821-731F-49F2-A394-4E17975CB8D7}" srcOrd="2" destOrd="0" presId="urn:microsoft.com/office/officeart/2005/8/layout/hierarchy1"/>
    <dgm:cxn modelId="{F6E1D55B-9205-415C-8D24-249CA03C218D}" type="presParOf" srcId="{C4B343CE-F2AC-400F-92D9-8556143FEC64}" destId="{06AF3E3E-BE8B-4B81-AEBB-205DB4D67AA0}" srcOrd="3" destOrd="0" presId="urn:microsoft.com/office/officeart/2005/8/layout/hierarchy1"/>
    <dgm:cxn modelId="{0805FE9B-FEAC-43D7-89F6-C05D8B9D73FA}" type="presParOf" srcId="{06AF3E3E-BE8B-4B81-AEBB-205DB4D67AA0}" destId="{BF9AC351-8E98-459E-8FDC-236395BBC2F3}" srcOrd="0" destOrd="0" presId="urn:microsoft.com/office/officeart/2005/8/layout/hierarchy1"/>
    <dgm:cxn modelId="{7C376424-51CE-45E3-BC1D-B2683219802B}" type="presParOf" srcId="{BF9AC351-8E98-459E-8FDC-236395BBC2F3}" destId="{4873C29F-3FF7-467B-AC9B-AFF6F7B0CE29}" srcOrd="0" destOrd="0" presId="urn:microsoft.com/office/officeart/2005/8/layout/hierarchy1"/>
    <dgm:cxn modelId="{832A2820-E2BD-4A69-9135-EB77B768CE52}" type="presParOf" srcId="{BF9AC351-8E98-459E-8FDC-236395BBC2F3}" destId="{82B34495-AF59-49D9-AD5C-9C4127D79E5F}" srcOrd="1" destOrd="0" presId="urn:microsoft.com/office/officeart/2005/8/layout/hierarchy1"/>
    <dgm:cxn modelId="{C4D681BB-C5BE-4B98-A604-D34D67BC9982}" type="presParOf" srcId="{06AF3E3E-BE8B-4B81-AEBB-205DB4D67AA0}" destId="{3811EF8A-19AE-42AB-87A5-20EAC0364778}" srcOrd="1" destOrd="0" presId="urn:microsoft.com/office/officeart/2005/8/layout/hierarchy1"/>
    <dgm:cxn modelId="{9163B7F4-1ACD-45D4-B4F1-7564E049BD70}" type="presParOf" srcId="{EC7A7CA9-0218-49C2-BBDB-BA9C6579A368}" destId="{5BC63A17-A6ED-4E41-9D92-62E623C618A8}" srcOrd="2" destOrd="0" presId="urn:microsoft.com/office/officeart/2005/8/layout/hierarchy1"/>
    <dgm:cxn modelId="{748A7A5C-1AF1-4BAD-BE91-335F051ACE18}" type="presParOf" srcId="{EC7A7CA9-0218-49C2-BBDB-BA9C6579A368}" destId="{448ACE1E-1305-4D81-A2FD-1FBBB1E24307}" srcOrd="3" destOrd="0" presId="urn:microsoft.com/office/officeart/2005/8/layout/hierarchy1"/>
    <dgm:cxn modelId="{3AE94A54-5ED8-4EFE-9B61-681B656CC8BB}" type="presParOf" srcId="{448ACE1E-1305-4D81-A2FD-1FBBB1E24307}" destId="{8FAAB9BE-134E-46FE-A99B-F9D685343D7C}" srcOrd="0" destOrd="0" presId="urn:microsoft.com/office/officeart/2005/8/layout/hierarchy1"/>
    <dgm:cxn modelId="{70BA18B0-6E61-4367-954F-76E97D2B00C5}" type="presParOf" srcId="{8FAAB9BE-134E-46FE-A99B-F9D685343D7C}" destId="{EBFE54FD-E270-4D83-80CA-AC503C1A7F4E}" srcOrd="0" destOrd="0" presId="urn:microsoft.com/office/officeart/2005/8/layout/hierarchy1"/>
    <dgm:cxn modelId="{72187029-A7A9-4FA7-8E76-A3A9AF5F7812}" type="presParOf" srcId="{8FAAB9BE-134E-46FE-A99B-F9D685343D7C}" destId="{8294EA8C-E708-42DD-B0BF-65B6B5DBC566}" srcOrd="1" destOrd="0" presId="urn:microsoft.com/office/officeart/2005/8/layout/hierarchy1"/>
    <dgm:cxn modelId="{A75F07B1-40CE-42D8-9BA0-120A00131FC4}" type="presParOf" srcId="{448ACE1E-1305-4D81-A2FD-1FBBB1E24307}" destId="{E18D1A15-D20B-456D-A1F6-4291DF86F006}" srcOrd="1" destOrd="0" presId="urn:microsoft.com/office/officeart/2005/8/layout/hierarchy1"/>
    <dgm:cxn modelId="{8DEDEA15-8896-4273-91D9-D02B2DA64ED3}" type="presParOf" srcId="{E18D1A15-D20B-456D-A1F6-4291DF86F006}" destId="{9890A8E1-8D80-49A7-AA8C-5F01442A607D}" srcOrd="0" destOrd="0" presId="urn:microsoft.com/office/officeart/2005/8/layout/hierarchy1"/>
    <dgm:cxn modelId="{CBDFB02B-FECC-4B4B-9595-EF84F37F1921}" type="presParOf" srcId="{E18D1A15-D20B-456D-A1F6-4291DF86F006}" destId="{C3C566C4-3797-46C1-8A6D-93838C6D1999}" srcOrd="1" destOrd="0" presId="urn:microsoft.com/office/officeart/2005/8/layout/hierarchy1"/>
    <dgm:cxn modelId="{C38401EA-64DF-4FBB-9FA7-62B777DC886D}" type="presParOf" srcId="{C3C566C4-3797-46C1-8A6D-93838C6D1999}" destId="{9561A1B4-3C23-4CC0-B133-4C437C40F0E0}" srcOrd="0" destOrd="0" presId="urn:microsoft.com/office/officeart/2005/8/layout/hierarchy1"/>
    <dgm:cxn modelId="{F4001E4B-6645-4D56-BFB3-B351573E045C}" type="presParOf" srcId="{9561A1B4-3C23-4CC0-B133-4C437C40F0E0}" destId="{1A672F7E-3B62-4562-BCCC-CFD568507B2C}" srcOrd="0" destOrd="0" presId="urn:microsoft.com/office/officeart/2005/8/layout/hierarchy1"/>
    <dgm:cxn modelId="{1A9636D2-6B87-4A41-A5D5-B6EEF0DFF47B}" type="presParOf" srcId="{9561A1B4-3C23-4CC0-B133-4C437C40F0E0}" destId="{7C75DBD3-70F8-4D30-BC3B-ABE2B9673A84}" srcOrd="1" destOrd="0" presId="urn:microsoft.com/office/officeart/2005/8/layout/hierarchy1"/>
    <dgm:cxn modelId="{2E3665A5-2981-4678-BC23-BBC481D3D246}" type="presParOf" srcId="{C3C566C4-3797-46C1-8A6D-93838C6D1999}" destId="{497AE9AA-E6AB-494B-B872-1F016D501C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0A8E1-8D80-49A7-AA8C-5F01442A607D}">
      <dsp:nvSpPr>
        <dsp:cNvPr id="0" name=""/>
        <dsp:cNvSpPr/>
      </dsp:nvSpPr>
      <dsp:spPr>
        <a:xfrm>
          <a:off x="7156296" y="3520082"/>
          <a:ext cx="91440" cy="6556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56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63A17-A6ED-4E41-9D92-62E623C618A8}">
      <dsp:nvSpPr>
        <dsp:cNvPr id="0" name=""/>
        <dsp:cNvSpPr/>
      </dsp:nvSpPr>
      <dsp:spPr>
        <a:xfrm>
          <a:off x="5135574" y="1432976"/>
          <a:ext cx="2066441" cy="655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789"/>
              </a:lnTo>
              <a:lnTo>
                <a:pt x="2066441" y="446789"/>
              </a:lnTo>
              <a:lnTo>
                <a:pt x="2066441" y="655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F1821-731F-49F2-A394-4E17975CB8D7}">
      <dsp:nvSpPr>
        <dsp:cNvPr id="0" name=""/>
        <dsp:cNvSpPr/>
      </dsp:nvSpPr>
      <dsp:spPr>
        <a:xfrm>
          <a:off x="3069133" y="3520082"/>
          <a:ext cx="1397082" cy="657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285"/>
              </a:lnTo>
              <a:lnTo>
                <a:pt x="1397082" y="448285"/>
              </a:lnTo>
              <a:lnTo>
                <a:pt x="1397082" y="6571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32F35-2CE7-40A5-96BB-0A1CAE8094DF}">
      <dsp:nvSpPr>
        <dsp:cNvPr id="0" name=""/>
        <dsp:cNvSpPr/>
      </dsp:nvSpPr>
      <dsp:spPr>
        <a:xfrm>
          <a:off x="1691506" y="3520082"/>
          <a:ext cx="1377627" cy="655625"/>
        </a:xfrm>
        <a:custGeom>
          <a:avLst/>
          <a:gdLst/>
          <a:ahLst/>
          <a:cxnLst/>
          <a:rect l="0" t="0" r="0" b="0"/>
          <a:pathLst>
            <a:path>
              <a:moveTo>
                <a:pt x="1377627" y="0"/>
              </a:moveTo>
              <a:lnTo>
                <a:pt x="1377627" y="446789"/>
              </a:lnTo>
              <a:lnTo>
                <a:pt x="0" y="446789"/>
              </a:lnTo>
              <a:lnTo>
                <a:pt x="0" y="6556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EBEB0-11E9-45A2-9C79-0278BEDDDF11}">
      <dsp:nvSpPr>
        <dsp:cNvPr id="0" name=""/>
        <dsp:cNvSpPr/>
      </dsp:nvSpPr>
      <dsp:spPr>
        <a:xfrm>
          <a:off x="3069133" y="1432976"/>
          <a:ext cx="2066441" cy="655625"/>
        </a:xfrm>
        <a:custGeom>
          <a:avLst/>
          <a:gdLst/>
          <a:ahLst/>
          <a:cxnLst/>
          <a:rect l="0" t="0" r="0" b="0"/>
          <a:pathLst>
            <a:path>
              <a:moveTo>
                <a:pt x="2066441" y="0"/>
              </a:moveTo>
              <a:lnTo>
                <a:pt x="2066441" y="446789"/>
              </a:lnTo>
              <a:lnTo>
                <a:pt x="0" y="446789"/>
              </a:lnTo>
              <a:lnTo>
                <a:pt x="0" y="655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EF2DF-AE3D-4841-AC69-392413376204}">
      <dsp:nvSpPr>
        <dsp:cNvPr id="0" name=""/>
        <dsp:cNvSpPr/>
      </dsp:nvSpPr>
      <dsp:spPr>
        <a:xfrm>
          <a:off x="4008425" y="1496"/>
          <a:ext cx="2254299" cy="1431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6E8B7-E149-41B8-A133-661C74C1D98E}">
      <dsp:nvSpPr>
        <dsp:cNvPr id="0" name=""/>
        <dsp:cNvSpPr/>
      </dsp:nvSpPr>
      <dsp:spPr>
        <a:xfrm>
          <a:off x="4258902" y="239450"/>
          <a:ext cx="2254299" cy="1431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Пространство села в жизни пожилых людей  </a:t>
          </a:r>
        </a:p>
      </dsp:txBody>
      <dsp:txXfrm>
        <a:off x="4300829" y="281377"/>
        <a:ext cx="2170445" cy="1347626"/>
      </dsp:txXfrm>
    </dsp:sp>
    <dsp:sp modelId="{62C66D9E-0911-4C69-B2BA-04527C7F3AFE}">
      <dsp:nvSpPr>
        <dsp:cNvPr id="0" name=""/>
        <dsp:cNvSpPr/>
      </dsp:nvSpPr>
      <dsp:spPr>
        <a:xfrm>
          <a:off x="1941983" y="2088601"/>
          <a:ext cx="2254299" cy="1431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A069A-83C2-485B-821C-A11053B462A0}">
      <dsp:nvSpPr>
        <dsp:cNvPr id="0" name=""/>
        <dsp:cNvSpPr/>
      </dsp:nvSpPr>
      <dsp:spPr>
        <a:xfrm>
          <a:off x="2192461" y="2326555"/>
          <a:ext cx="2254299" cy="1431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Социальное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Бурдье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2007,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Сараф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2011) </a:t>
          </a:r>
        </a:p>
      </dsp:txBody>
      <dsp:txXfrm>
        <a:off x="2234388" y="2368482"/>
        <a:ext cx="2170445" cy="1347626"/>
      </dsp:txXfrm>
    </dsp:sp>
    <dsp:sp modelId="{2EB242F2-1675-4E47-A84B-8456246E625F}">
      <dsp:nvSpPr>
        <dsp:cNvPr id="0" name=""/>
        <dsp:cNvSpPr/>
      </dsp:nvSpPr>
      <dsp:spPr>
        <a:xfrm>
          <a:off x="564356" y="4175707"/>
          <a:ext cx="2254299" cy="1431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151A5-1068-48F0-A0FF-B7B13E2E2C75}">
      <dsp:nvSpPr>
        <dsp:cNvPr id="0" name=""/>
        <dsp:cNvSpPr/>
      </dsp:nvSpPr>
      <dsp:spPr>
        <a:xfrm>
          <a:off x="814833" y="4413661"/>
          <a:ext cx="2254299" cy="1431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Коммуникации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Liu, 2003</a:t>
          </a:r>
          <a:r>
            <a:rPr lang="ru-RU" sz="1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1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Doheny</a:t>
          </a:r>
          <a:r>
            <a:rPr lang="en-US" sz="1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2017</a:t>
          </a:r>
          <a:r>
            <a:rPr lang="ru-RU" sz="1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Богданова, Галкин, 2024)</a:t>
          </a:r>
          <a:r>
            <a:rPr lang="en-US" sz="1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856760" y="4455588"/>
        <a:ext cx="2170445" cy="1347626"/>
      </dsp:txXfrm>
    </dsp:sp>
    <dsp:sp modelId="{4873C29F-3FF7-467B-AC9B-AFF6F7B0CE29}">
      <dsp:nvSpPr>
        <dsp:cNvPr id="0" name=""/>
        <dsp:cNvSpPr/>
      </dsp:nvSpPr>
      <dsp:spPr>
        <a:xfrm>
          <a:off x="3339065" y="4177203"/>
          <a:ext cx="2254299" cy="1431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34495-AF59-49D9-AD5C-9C4127D79E5F}">
      <dsp:nvSpPr>
        <dsp:cNvPr id="0" name=""/>
        <dsp:cNvSpPr/>
      </dsp:nvSpPr>
      <dsp:spPr>
        <a:xfrm>
          <a:off x="3589543" y="4415157"/>
          <a:ext cx="2254299" cy="1431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Место и инфраструктуры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Law, 2009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Li, 2018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15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Manggat</a:t>
          </a:r>
          <a:r>
            <a:rPr lang="ru-RU" sz="1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2018)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sp:txBody>
      <dsp:txXfrm>
        <a:off x="3631470" y="4457084"/>
        <a:ext cx="2170445" cy="1347626"/>
      </dsp:txXfrm>
    </dsp:sp>
    <dsp:sp modelId="{EBFE54FD-E270-4D83-80CA-AC503C1A7F4E}">
      <dsp:nvSpPr>
        <dsp:cNvPr id="0" name=""/>
        <dsp:cNvSpPr/>
      </dsp:nvSpPr>
      <dsp:spPr>
        <a:xfrm>
          <a:off x="6074866" y="2088601"/>
          <a:ext cx="2254299" cy="1431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4EA8C-E708-42DD-B0BF-65B6B5DBC566}">
      <dsp:nvSpPr>
        <dsp:cNvPr id="0" name=""/>
        <dsp:cNvSpPr/>
      </dsp:nvSpPr>
      <dsp:spPr>
        <a:xfrm>
          <a:off x="6325344" y="2326555"/>
          <a:ext cx="2254299" cy="1431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Культурное (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Бурдье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2007, </a:t>
          </a:r>
          <a:r>
            <a:rPr lang="ru-RU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Сараф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2011) </a:t>
          </a:r>
        </a:p>
      </dsp:txBody>
      <dsp:txXfrm>
        <a:off x="6367271" y="2368482"/>
        <a:ext cx="2170445" cy="1347626"/>
      </dsp:txXfrm>
    </dsp:sp>
    <dsp:sp modelId="{1A672F7E-3B62-4562-BCCC-CFD568507B2C}">
      <dsp:nvSpPr>
        <dsp:cNvPr id="0" name=""/>
        <dsp:cNvSpPr/>
      </dsp:nvSpPr>
      <dsp:spPr>
        <a:xfrm>
          <a:off x="6074866" y="4175707"/>
          <a:ext cx="2254299" cy="14314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5DBD3-70F8-4D30-BC3B-ABE2B9673A84}">
      <dsp:nvSpPr>
        <dsp:cNvPr id="0" name=""/>
        <dsp:cNvSpPr/>
      </dsp:nvSpPr>
      <dsp:spPr>
        <a:xfrm>
          <a:off x="6325344" y="4413661"/>
          <a:ext cx="2254299" cy="1431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Связь с местом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5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Burholt</a:t>
          </a:r>
          <a:r>
            <a:rPr lang="en-US" sz="1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2012</a:t>
          </a:r>
          <a:r>
            <a:rPr lang="ru-RU" sz="1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1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Wiles et. al., 2020</a:t>
          </a:r>
          <a:r>
            <a:rPr lang="ru-RU" sz="1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15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Gieling</a:t>
          </a:r>
          <a:r>
            <a:rPr lang="en-US" sz="1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et. al., 2019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</dsp:txBody>
      <dsp:txXfrm>
        <a:off x="6367271" y="4455588"/>
        <a:ext cx="2170445" cy="1347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9CD8F-5E64-4094-92D6-9C452447C98E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85130-5EAD-436E-9899-376F530C2E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1096963"/>
            <a:ext cx="73152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1096963"/>
            <a:ext cx="73152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1096963"/>
            <a:ext cx="73152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1096963"/>
            <a:ext cx="73152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E49EA-9DA3-E7C6-1976-4FCB8E5C8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E0B319-A535-9790-9ABE-76B7082A1F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1096963"/>
            <a:ext cx="7315200" cy="5486400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761FE0-B611-9864-085E-DEB20857D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08134-763D-5874-4135-380584DF2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53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661C-A801-4F29-B475-C0C5A725A50A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C510-3D67-4A35-A74B-FB0B83217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661C-A801-4F29-B475-C0C5A725A50A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C510-3D67-4A35-A74B-FB0B83217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661C-A801-4F29-B475-C0C5A725A50A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C510-3D67-4A35-A74B-FB0B83217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4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661C-A801-4F29-B475-C0C5A725A50A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C510-3D67-4A35-A74B-FB0B83217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661C-A801-4F29-B475-C0C5A725A50A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C510-3D67-4A35-A74B-FB0B83217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661C-A801-4F29-B475-C0C5A725A50A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C510-3D67-4A35-A74B-FB0B83217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661C-A801-4F29-B475-C0C5A725A50A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C510-3D67-4A35-A74B-FB0B83217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661C-A801-4F29-B475-C0C5A725A50A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C510-3D67-4A35-A74B-FB0B83217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661C-A801-4F29-B475-C0C5A725A50A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C510-3D67-4A35-A74B-FB0B83217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661C-A801-4F29-B475-C0C5A725A50A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C510-3D67-4A35-A74B-FB0B83217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661C-A801-4F29-B475-C0C5A725A50A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C510-3D67-4A35-A74B-FB0B832174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B661C-A801-4F29-B475-C0C5A725A50A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BC510-3D67-4A35-A74B-FB0B832174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Связь с пространством у пожилых людей в сельской местности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789040"/>
            <a:ext cx="6400800" cy="1728191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Константин Галкин 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научный сотрудник, Социологический институт РАН- филиал ФНИСЦ РАН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социальных исследований старения </a:t>
            </a:r>
          </a:p>
          <a:p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Исследование выполнено за счет   Российского научного фонда № 24-78-10118 (https://rscf.ru/project/24-78-10118/)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Сценарии привязанности к месту в разных исследовательских локациях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Республика Карелия: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«дом-природа- место».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Ценность места и природных ресурсов. Проблемы с транспортной доступностью и удаленность. Преобладание позитивной тональности интервью.  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Новгородская область: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дом- место- прошлое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Ценность места, как хранителя прошлых прожитых лет.  Проблемы инфраструктур. Отсутствие надежды. Преобладание негативной тональности в интервью.   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Ленинградская область: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«дом-природа-люди».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Ценность места и окружающей природы. Возможности решения проблем с инфраструктурами. Значение соседских отношений. Преобладание позитивной тональности интервью.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Заключение и дискуссия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показал, что обе группы информантов дают выраженно негативные оценки состоянию сельской инфраструктуры. При этом участники старше 60 лет демонстрируют значительно более высокую эмоциональную насыщенность критики: число негативных упоминаний в этой группе превышает показатели группы 80+ в 2–3 раза. Подобная разница может объясняться более высокими ожиданиями и активным использованием инфраструктурных услуг.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Информанты 80+ чаще воспринимают инфраструктурные дефициты как неизбежность. Хотя степень их неудовлетворённости сопоставима с группой 60+, стиль критики отличается сдержанной эмоциональностью и нередко сопровождается ощущением исторических изменений: «всё гаснет с 90-х». Для этой группы характерно восприятие села как пространства памяти и культурной идентичности, а не как среды повседневного удобства.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отказу от переезда среди информантов 80+ является результатом осознанного выбора, связанного с семейными ценностями, памятью о предках и стремлением сохранить значимые места.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информантов 60+ значимыми оказываются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укоренённость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возможность удалиться от городской динамики и осмысление сельской среды как пространства психологического восстановления. Переезд или постоянное проживание в селе рассматривается ими как способ укрепления связи с местом. 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демонстрирует, что решающим фактором для обеих возрастных групп является не уровень инфраструктурного обслуживания, а качество и глубина связи с местом. Природные характеристики территории, удалённость, локальные ресурсы, особенности благоустройства и перспективы развития влияют на формирование устойчивой территориальной привязанности и определяют специфику проживания людей старшего возраста в сельских поселениях.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54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7677DC-ECF9-CED1-8074-BDD2208B8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2691" y="1672253"/>
            <a:ext cx="5458618" cy="432048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Контекст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исследовательского внимания к взаимодействию человека с пространственной средой прослеживается в разнообразных теоретических традициях — от классических социологических концепций (Дюркгейм, 1995;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Зиммель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2002; Чикагская школа) до современных подходов к изучению пространственной организации общества (Лефевр, 2000; Ло, 2006;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et 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2017;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Roggema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2020). Эти работы акцентируют многомерность пространственных взаимосвязей и их роль в формировании социальных процессов.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место занимает направление географической геронтологии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Geographical gerontology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Skinner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Cutchin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Hoof et 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2018;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Hoof et 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2019;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2019), изучающее территориальную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укоренённость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пространственные практики людей позднего возраста. Несмотря на расширяющийся круг исследований, значительная часть научных и программных инициатив продолжает концентрироваться преимущественно на городской среде, вследствие чего сельские территории остаются менее представленными.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исследования — вопросы о том, как жители старших возрастных групп, проживающие в сельской местности, интерпретируют значение пространственных связей в своей повседневной жизни и какое влияние эти связи оказывают на субъективный комфорт проживания.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507288" cy="4320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Обзор литературы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653256"/>
              </p:ext>
            </p:extLst>
          </p:nvPr>
        </p:nvGraphicFramePr>
        <p:xfrm>
          <a:off x="0" y="822722"/>
          <a:ext cx="9144000" cy="5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Эмпирическая база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Эмпирический материал собран в Республике Карелия, Ленинградской и Новгородской областях и включает 50 интервью. Основным методом анализа выступил количественный лексический анализ.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частотных характеристик текста включало подсчёт употреблений каждой лексической единицы в интервью двух возрастных групп, выделение наиболее частотных слов и их сравнительное сопоставление.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NLP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-библиотеки использовались для выявления устойчивых словосочетаний.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Вторым аналитическим компонентом стал анализ тональности (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sentiment analysis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основанный на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предобученных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языковых моделях. Каждое предложение классифицировалось как позитивное, нейтральное или негативное, после чего определялось количественное распределение и процентная доля категорий.</a:t>
            </a:r>
          </a:p>
          <a:p>
            <a:pPr>
              <a:buNone/>
            </a:pPr>
            <a:r>
              <a:rPr lang="en-US" i="1" dirty="0"/>
              <a:t>   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Галкин К. А., Петухова И. С., Парфенова О. А. OPEN AI как помощник при анализе интервью //Социологические исследования.</a:t>
            </a:r>
            <a:r>
              <a:rPr lang="en-US" sz="2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2025.</a:t>
            </a:r>
            <a:r>
              <a:rPr lang="en-US" sz="2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Т. 4.</a:t>
            </a:r>
            <a:r>
              <a:rPr lang="en-US" sz="2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№. 4.</a:t>
            </a:r>
            <a:r>
              <a:rPr lang="en-US" sz="2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С. 105-116.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95536" y="376402"/>
            <a:ext cx="8473589" cy="521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83"/>
              </a:lnSpc>
            </a:pPr>
            <a:r>
              <a:rPr lang="ru-RU" sz="3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 описания населенных пунктов</a:t>
            </a:r>
            <a:endParaRPr lang="en-US" sz="3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3495958" y="913280"/>
            <a:ext cx="2542803" cy="2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83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60+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970476" y="1224809"/>
            <a:ext cx="7566000" cy="1610773"/>
          </a:xfrm>
          <a:prstGeom prst="roundRect">
            <a:avLst>
              <a:gd name="adj" fmla="val 28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111994" y="1478250"/>
            <a:ext cx="5595566" cy="2174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характеристики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Bahnschrift SemiBold SemiConden" panose="020B060402020202020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«Родное гнездо»; «Здесь душа поёт»; «Воздух другой — лечит»;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«Пока здоров — всё сам делаю»; «Дрова на два года заготовили»;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 городе шум, здесь — тишина»; «В Питер не тянет, здесь — дом»;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«Прадед строил»; «Здесь сплавляли лес»; «Казармы Аракчеева».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A2ED81F-5257-6DFF-C04B-F8D37AADB5C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5757" t="21397" r="26935" b="66928"/>
          <a:stretch>
            <a:fillRect/>
          </a:stretch>
        </p:blipFill>
        <p:spPr>
          <a:xfrm>
            <a:off x="7438138" y="6457653"/>
            <a:ext cx="1705862" cy="400348"/>
          </a:xfrm>
          <a:prstGeom prst="rect">
            <a:avLst/>
          </a:prstGeom>
        </p:spPr>
      </p:pic>
      <p:sp>
        <p:nvSpPr>
          <p:cNvPr id="23" name="Shape 2"/>
          <p:cNvSpPr/>
          <p:nvPr/>
        </p:nvSpPr>
        <p:spPr>
          <a:xfrm>
            <a:off x="983388" y="3102736"/>
            <a:ext cx="7567945" cy="1779708"/>
          </a:xfrm>
          <a:prstGeom prst="roundRect">
            <a:avLst>
              <a:gd name="adj" fmla="val 28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24" name="Text 4"/>
          <p:cNvSpPr/>
          <p:nvPr/>
        </p:nvSpPr>
        <p:spPr>
          <a:xfrm>
            <a:off x="1004171" y="2880311"/>
            <a:ext cx="7333167" cy="1950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endParaRPr lang="ru-RU" sz="16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описание</a:t>
            </a:r>
          </a:p>
          <a:p>
            <a:r>
              <a:rPr lang="ru-RU" sz="1400" dirty="0">
                <a:latin typeface="Bahnschrift SemiBold SemiConden" panose="020B0604020202020204" charset="0"/>
              </a:rPr>
              <a:t> </a:t>
            </a:r>
            <a:r>
              <a:rPr lang="ru-RU" sz="1400" b="1" dirty="0">
                <a:latin typeface="Bahnschrift SemiBold SemiConden" panose="020B0604020202020204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родное гнездо»; «Здесь моя родина»; «Прадед дом построил»;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«Чистый воздух»; «Тишина, спокойствие»; «Лес смешанный, хвойный — шикарный воздух»;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«Пока здоров — всё сам делаю»; «Живём огородом»; «Соседи как родные».</a:t>
            </a:r>
          </a:p>
        </p:txBody>
      </p:sp>
      <p:sp>
        <p:nvSpPr>
          <p:cNvPr id="25" name="Shape 2"/>
          <p:cNvSpPr/>
          <p:nvPr/>
        </p:nvSpPr>
        <p:spPr>
          <a:xfrm>
            <a:off x="983388" y="4962673"/>
            <a:ext cx="7567945" cy="1448209"/>
          </a:xfrm>
          <a:prstGeom prst="roundRect">
            <a:avLst>
              <a:gd name="adj" fmla="val 28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26" name="Text 4"/>
          <p:cNvSpPr/>
          <p:nvPr/>
        </p:nvSpPr>
        <p:spPr>
          <a:xfrm>
            <a:off x="1086893" y="5023555"/>
            <a:ext cx="7250445" cy="13264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атмосфера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«Если заболею сильно — не дождусь скорую»; «Медицина очень плохая»;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«Зимой невыгодно приезжать — дом долго топить»; «Дороги не чистят»;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«У нас квартира в Питере»; «Дети в Ленинграде — туда и тянет»;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«Я одна в этом углу… хоть с котёнком». 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F720B93-3F49-971C-FD9D-498A2893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3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6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91755" y="397245"/>
            <a:ext cx="7396669" cy="521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83"/>
              </a:lnSpc>
            </a:pPr>
            <a:r>
              <a:rPr lang="ru-RU" sz="3333" b="1" dirty="0">
                <a:latin typeface="Bahnschrift SemiBold SemiConden" panose="020B0604020202020204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 описания населенных пунктов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3536082" y="1099874"/>
            <a:ext cx="2542803" cy="533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83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80+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1065680" y="1421410"/>
            <a:ext cx="7130139" cy="1499195"/>
          </a:xfrm>
          <a:prstGeom prst="roundRect">
            <a:avLst>
              <a:gd name="adj" fmla="val 28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5680" y="1417638"/>
            <a:ext cx="5595566" cy="2174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характеристики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«Родное гнездо»; «родина»; «здесь могилы наши»;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«Одиночество»; «Вымирает», «глухо, тихо»; «всё гаснет, гаснет, гаснет»;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«Было весело», «народу много»; «праздники встречали».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A2ED81F-5257-6DFF-C04B-F8D37AADB5C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5757" t="21397" r="26935" b="66928"/>
          <a:stretch>
            <a:fillRect/>
          </a:stretch>
        </p:blipFill>
        <p:spPr>
          <a:xfrm>
            <a:off x="7438138" y="6457653"/>
            <a:ext cx="1705862" cy="400348"/>
          </a:xfrm>
          <a:prstGeom prst="rect">
            <a:avLst/>
          </a:prstGeom>
        </p:spPr>
      </p:pic>
      <p:sp>
        <p:nvSpPr>
          <p:cNvPr id="23" name="Shape 2"/>
          <p:cNvSpPr/>
          <p:nvPr/>
        </p:nvSpPr>
        <p:spPr>
          <a:xfrm>
            <a:off x="1074320" y="3201516"/>
            <a:ext cx="7132084" cy="1497484"/>
          </a:xfrm>
          <a:prstGeom prst="roundRect">
            <a:avLst>
              <a:gd name="adj" fmla="val 28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24" name="Text 4"/>
          <p:cNvSpPr/>
          <p:nvPr/>
        </p:nvSpPr>
        <p:spPr>
          <a:xfrm>
            <a:off x="1252768" y="3312184"/>
            <a:ext cx="7333167" cy="1950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описание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«Домишки стали приличнее»; «покрасивее стало»;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«Старинные довоенные дома»; «коробки каменные остались»;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«Летом — народ, зимой — никого»; «Дачники».</a:t>
            </a:r>
          </a:p>
        </p:txBody>
      </p:sp>
      <p:sp>
        <p:nvSpPr>
          <p:cNvPr id="25" name="Shape 2"/>
          <p:cNvSpPr/>
          <p:nvPr/>
        </p:nvSpPr>
        <p:spPr>
          <a:xfrm>
            <a:off x="1074320" y="4896555"/>
            <a:ext cx="7132084" cy="1157113"/>
          </a:xfrm>
          <a:prstGeom prst="roundRect">
            <a:avLst>
              <a:gd name="adj" fmla="val 28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26" name="Text 4"/>
          <p:cNvSpPr/>
          <p:nvPr/>
        </p:nvSpPr>
        <p:spPr>
          <a:xfrm>
            <a:off x="1246980" y="4952998"/>
            <a:ext cx="7250445" cy="13264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атмосфера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 заброшенная бабушка»; «Золотые люди»; «соседи помогают»;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«Молодёжь не идёт в клуб»; «Сидят за компьютерами».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3011D48-D100-AC3E-4A00-554D3195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7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4454" y="116632"/>
            <a:ext cx="7855091" cy="521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83"/>
              </a:lnSpc>
            </a:pPr>
            <a:r>
              <a:rPr lang="ru-RU" sz="3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эмоциональных характеристик </a:t>
            </a:r>
          </a:p>
          <a:p>
            <a:pPr algn="ctr">
              <a:lnSpc>
                <a:spcPts val="4083"/>
              </a:lnSpc>
            </a:pPr>
            <a:r>
              <a:rPr lang="ru-RU" sz="3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удовлетворенности инфраструктурой  села</a:t>
            </a:r>
            <a:endParaRPr lang="en-US" sz="3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A2ED81F-5257-6DFF-C04B-F8D37AADB5C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5757" t="21397" r="26935" b="66928"/>
          <a:stretch>
            <a:fillRect/>
          </a:stretch>
        </p:blipFill>
        <p:spPr>
          <a:xfrm>
            <a:off x="7438138" y="6457653"/>
            <a:ext cx="1705862" cy="40034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565140"/>
              </p:ext>
            </p:extLst>
          </p:nvPr>
        </p:nvGraphicFramePr>
        <p:xfrm>
          <a:off x="0" y="1124744"/>
          <a:ext cx="9144000" cy="5733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415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Аспект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60-80 лет (Позитивная / Негативная тональность)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80-90 лет (Позитивная / Негативная тональность)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863" marR="4286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05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Вода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 /88% </a:t>
                      </a:r>
                      <a:endParaRPr lang="ru-RU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8%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/92</a:t>
                      </a:r>
                      <a:endParaRPr lang="ru-RU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863" marR="4286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05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Отопление (газ)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%/97% </a:t>
                      </a:r>
                      <a:endParaRPr lang="ru-RU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20%/80%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863" marR="4286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05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Электричество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23%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/77%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28%/72%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863" marR="4286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05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Медицина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18%/82% </a:t>
                      </a:r>
                      <a:endParaRPr lang="ru-RU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16%/84</a:t>
                      </a:r>
                      <a:endParaRPr lang="ru-RU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863" marR="4286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931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Транспорт / магазины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/74%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/79%</a:t>
                      </a:r>
                      <a:endParaRPr lang="ru-RU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863" marR="4286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757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Соцподдержка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59%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/41%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/32%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863" marR="4286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977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7584" y="116632"/>
            <a:ext cx="7987457" cy="521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83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Анализ эмоциональных характеристик описания сел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A2ED81F-5257-6DFF-C04B-F8D37AADB5C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5757" t="21397" r="26935" b="66928"/>
          <a:stretch>
            <a:fillRect/>
          </a:stretch>
        </p:blipFill>
        <p:spPr>
          <a:xfrm>
            <a:off x="7438138" y="6457653"/>
            <a:ext cx="1705862" cy="40034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380001"/>
              </p:ext>
            </p:extLst>
          </p:nvPr>
        </p:nvGraphicFramePr>
        <p:xfrm>
          <a:off x="0" y="637828"/>
          <a:ext cx="9144000" cy="6220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782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60-80 лет 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(Позитивная/Негативная тональность)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428" marR="4242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80-90 лет 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(Позитивная/Негативная тональность)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428" marR="4242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29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ной край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     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428" marR="42428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428" marR="42428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</a:t>
                      </a: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428" marR="4242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88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Воспоминания о прежних временах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428" marR="42428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58%/42% </a:t>
                      </a:r>
                      <a:endParaRPr lang="ru-RU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428" marR="42428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%/16%</a:t>
                      </a:r>
                      <a:endParaRPr lang="ru-RU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428" marR="4242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Значение природы и уединения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428" marR="42428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37% </a:t>
                      </a:r>
                      <a:endParaRPr lang="ru-RU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428" marR="42428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%/45%</a:t>
                      </a:r>
                      <a:endParaRPr lang="ru-RU" sz="20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428" marR="4242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929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«Особая атмосфера села»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428" marR="42428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44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%/56%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428" marR="42428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68%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/32%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428" marR="4242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56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BCC12-613B-290A-30DA-38C860A66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D3A7EB4-2C53-2C3D-FC80-0A7FD1BBFA30}"/>
              </a:ext>
            </a:extLst>
          </p:cNvPr>
          <p:cNvSpPr/>
          <p:nvPr/>
        </p:nvSpPr>
        <p:spPr>
          <a:xfrm>
            <a:off x="574606" y="344260"/>
            <a:ext cx="7987457" cy="521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83"/>
              </a:lnSpc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Голоса информантов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1BBA645E-FD82-DEFA-1776-33CD6403DCFE}"/>
              </a:ext>
            </a:extLst>
          </p:cNvPr>
          <p:cNvSpPr/>
          <p:nvPr/>
        </p:nvSpPr>
        <p:spPr>
          <a:xfrm>
            <a:off x="3536082" y="1099874"/>
            <a:ext cx="2542803" cy="533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endParaRPr lang="en-US" sz="2000" dirty="0">
              <a:latin typeface="Bahnschrift SemiBold SemiConden" panose="020B0604020202020204" charset="0"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0880DB05-8D32-8369-CEFF-8DC3A8097D0B}"/>
              </a:ext>
            </a:extLst>
          </p:cNvPr>
          <p:cNvSpPr/>
          <p:nvPr/>
        </p:nvSpPr>
        <p:spPr>
          <a:xfrm>
            <a:off x="1252768" y="1478250"/>
            <a:ext cx="5595566" cy="21744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endParaRPr lang="ru-RU" sz="1667" dirty="0">
              <a:latin typeface="Bahnschrift SemiBold SemiConden" panose="020B060402020202020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079B848-D5B6-A95E-8812-62C891328C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5757" t="21397" r="26935" b="66928"/>
          <a:stretch>
            <a:fillRect/>
          </a:stretch>
        </p:blipFill>
        <p:spPr>
          <a:xfrm>
            <a:off x="7438138" y="6457653"/>
            <a:ext cx="1705862" cy="400348"/>
          </a:xfrm>
          <a:prstGeom prst="rect">
            <a:avLst/>
          </a:prstGeom>
        </p:spPr>
      </p:pic>
      <p:sp>
        <p:nvSpPr>
          <p:cNvPr id="24" name="Text 4">
            <a:extLst>
              <a:ext uri="{FF2B5EF4-FFF2-40B4-BE49-F238E27FC236}">
                <a16:creationId xmlns:a16="http://schemas.microsoft.com/office/drawing/2014/main" id="{FC5A60E4-4FA8-A0F5-9709-CCAC243E0151}"/>
              </a:ext>
            </a:extLst>
          </p:cNvPr>
          <p:cNvSpPr/>
          <p:nvPr/>
        </p:nvSpPr>
        <p:spPr>
          <a:xfrm>
            <a:off x="1252768" y="3312184"/>
            <a:ext cx="7333167" cy="19507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endParaRPr lang="ru-RU" sz="1667" dirty="0">
              <a:latin typeface="Bahnschrift SemiBold SemiConden" panose="020B0604020202020204" charset="0"/>
            </a:endParaRPr>
          </a:p>
        </p:txBody>
      </p:sp>
      <p:sp>
        <p:nvSpPr>
          <p:cNvPr id="26" name="Text 4">
            <a:extLst>
              <a:ext uri="{FF2B5EF4-FFF2-40B4-BE49-F238E27FC236}">
                <a16:creationId xmlns:a16="http://schemas.microsoft.com/office/drawing/2014/main" id="{FD221EC1-0C4B-6215-B749-2E5A6DE78393}"/>
              </a:ext>
            </a:extLst>
          </p:cNvPr>
          <p:cNvSpPr/>
          <p:nvPr/>
        </p:nvSpPr>
        <p:spPr>
          <a:xfrm>
            <a:off x="1246980" y="4952998"/>
            <a:ext cx="7250445" cy="13264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endParaRPr lang="ru-RU" sz="1667" dirty="0">
              <a:latin typeface="Bahnschrift SemiBold SemiConden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38E3EE-03AA-B67F-4EBA-A50CF9AFD20B}"/>
              </a:ext>
            </a:extLst>
          </p:cNvPr>
          <p:cNvSpPr txBox="1"/>
          <p:nvPr/>
        </p:nvSpPr>
        <p:spPr>
          <a:xfrm>
            <a:off x="0" y="836712"/>
            <a:ext cx="9144000" cy="9696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i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Ну, как? Одиночество. Дрова покупаю полностью. Ухаживать, можно сказать, нанимаю. И воды принесть, из магазина, продукты и дров принести, нанимаю. Постоянно плачу, и человек мне помогает, так сказать. В основном так вот дела сама. Стирают, конечно, дети. Их в машину забирают, увозят и стирают. В бане моют соседи, не они моют, а баню топят. И приезжает внучка, вот Верина, оттуда с Приозерского через две недели. (</a:t>
            </a:r>
            <a:r>
              <a:rPr lang="ru-RU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ж., 95, Новгородская область)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Ну, если вот, считается, вот, воспоминания мне приятные всегда остаются, вот, где я в школу ходила, когда, вот, по лесам мы с Володькой ходили со всеми детьми, вот, сейчас всё это воспоминается, и очень приятные вот эти воспоминания, я вижу вот этот лес, это вижу речка.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ж., 72, Республика Карелия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Абсолютно нравится. И в таком состоянии, как есть деревня, мне нравится. И в таком состоянии, как есть речка, мне нравится. Мы ее иногда подкашиваем. И в таком состоянии, как здесь есть вода, нам тоже нравится. И то, что здесь нет людей, нам тоже это нравится. Людей, которых мы не знаем, людей, которые приезжают. То есть здесь большая деревня, в которой все друг друга знают, все здороваются, никого посторонних не бывает. И это нравится.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м., 65, Ленинградская область)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70F9C4F-921B-B603-B210-4F591528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381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1559</Words>
  <Application>Microsoft Office PowerPoint</Application>
  <PresentationFormat>Экран (4:3)</PresentationFormat>
  <Paragraphs>127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Bahnschrift SemiBold SemiConden</vt:lpstr>
      <vt:lpstr>Calibri</vt:lpstr>
      <vt:lpstr>Times New Roman</vt:lpstr>
      <vt:lpstr>Тема Office</vt:lpstr>
      <vt:lpstr>Связь с пространством у пожилых людей в сельской местности </vt:lpstr>
      <vt:lpstr>Контекст </vt:lpstr>
      <vt:lpstr>      Обзор литературы </vt:lpstr>
      <vt:lpstr>Эмпирическая база</vt:lpstr>
      <vt:lpstr> </vt:lpstr>
      <vt:lpstr> </vt:lpstr>
      <vt:lpstr>Презентация PowerPoint</vt:lpstr>
      <vt:lpstr>Презентация PowerPoint</vt:lpstr>
      <vt:lpstr> </vt:lpstr>
      <vt:lpstr>Сценарии привязанности к месту в разных исследовательских локациях</vt:lpstr>
      <vt:lpstr>Заключение и дискуссия   </vt:lpstr>
      <vt:lpstr>Спасибо за внимание!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Связь с пространством у пожилых людей в сельской местности</dc:title>
  <dc:creator>Expert</dc:creator>
  <cp:lastModifiedBy>Konstantin Galkin</cp:lastModifiedBy>
  <cp:revision>26</cp:revision>
  <dcterms:created xsi:type="dcterms:W3CDTF">2025-12-08T08:43:07Z</dcterms:created>
  <dcterms:modified xsi:type="dcterms:W3CDTF">2025-12-10T09:09:04Z</dcterms:modified>
</cp:coreProperties>
</file>